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Override PartName="/ppt/tags/tag2.xml" ContentType="application/vnd.openxmlformats-officedocument.presentationml.tags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tags/tag1.xml" ContentType="application/vnd.openxmlformats-officedocument.presentationml.tags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handoutMasterIdLst>
    <p:handoutMasterId r:id="rId13"/>
  </p:handoutMasterIdLst>
  <p:sldIdLst>
    <p:sldId id="256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le medio 2 - Color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 snapToGrid="0">
      <p:cViewPr varScale="1">
        <p:scale>
          <a:sx n="73" d="100"/>
          <a:sy n="73" d="100"/>
        </p:scale>
        <p:origin x="-1074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6A9E25F8-5D8D-4928-BC80-3DDD6865DB90}" type="datetimeFigureOut">
              <a:rPr lang="it-IT"/>
              <a:pPr>
                <a:defRPr/>
              </a:pPr>
              <a:t>18/11/2008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r>
              <a:rPr lang="it-IT"/>
              <a:t>Dipartimento Solidarietà Internazionale - Area Esteri Prc</a:t>
            </a:r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2D1BFE42-CA4E-4896-A17E-61CFBE8543E9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3316" name="Rectangle 4"/>
          <p:cNvSpPr>
            <a:spLocks noRo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r>
              <a:rPr lang="it-IT"/>
              <a:t>Dipartimento Solidarietà Internazionale - Area Esteri Prc</a:t>
            </a:r>
            <a:endParaRPr lang="en-US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9E78D1DF-F21E-4A5B-B553-EDEB47F18F17}" type="slidenum">
              <a:rPr lang="en-US"/>
              <a:pPr>
                <a:defRPr/>
              </a:pPr>
              <a:t>‹N›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Segnaposto immagine diapositiva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4339" name="Segnaposto note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it-IT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Segnaposto immagine diapositiva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5363" name="Segnaposto note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it-IT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96913" y="1797050"/>
            <a:ext cx="7772400" cy="1470025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/>
              <a:t>Fare clic per modificare lo stile del titolo</a:t>
            </a:r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82713" y="3552825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en-US"/>
              <a:t>Fare clic per modificare lo stile del sottotitolo dello schema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F02F86-775F-4787-AE2B-F049EE62585D}" type="slidenum">
              <a:rPr lang="en-US"/>
              <a:pPr>
                <a:defRPr/>
              </a:pPr>
              <a:t>‹N›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5D08454-1D90-4D5E-AFC9-CB188125C825}" type="slidenum">
              <a:rPr lang="en-US"/>
              <a:pPr>
                <a:defRPr/>
              </a:pPr>
              <a:t>‹N›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7129463" y="274638"/>
            <a:ext cx="1935162" cy="5851525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1320800" y="274638"/>
            <a:ext cx="5656263" cy="5851525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C1C3418-82A9-4D5F-BD58-673534BA8146}" type="slidenum">
              <a:rPr lang="en-US"/>
              <a:pPr>
                <a:defRPr/>
              </a:pPr>
              <a:t>‹N›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6636652-FDCC-4777-AFF2-A73E06AEEBDE}" type="slidenum">
              <a:rPr lang="en-US"/>
              <a:pPr>
                <a:defRPr/>
              </a:pPr>
              <a:t>‹N›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91812D2-3F71-457B-92F8-92CB711BC642}" type="slidenum">
              <a:rPr lang="en-US"/>
              <a:pPr>
                <a:defRPr/>
              </a:pPr>
              <a:t>‹N›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1320800" y="1600200"/>
            <a:ext cx="3795713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5268913" y="1600200"/>
            <a:ext cx="3795712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BCFD5D0-0D8F-4210-A1FD-B061A716F31A}" type="slidenum">
              <a:rPr lang="en-US"/>
              <a:pPr>
                <a:defRPr/>
              </a:pPr>
              <a:t>‹N›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F97BA54-B232-43AE-B44A-DCACA5F2769D}" type="slidenum">
              <a:rPr lang="en-US"/>
              <a:pPr>
                <a:defRPr/>
              </a:pPr>
              <a:t>‹N›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093CDAD-38C3-43E8-8E47-60B252D60587}" type="slidenum">
              <a:rPr lang="en-US"/>
              <a:pPr>
                <a:defRPr/>
              </a:pPr>
              <a:t>‹N›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FCDB2DA-F483-4A26-BDEC-6EE0D502850A}" type="slidenum">
              <a:rPr lang="en-US"/>
              <a:pPr>
                <a:defRPr/>
              </a:pPr>
              <a:t>‹N›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1930E6F-2FED-4C06-A0C1-BDC329F53F06}" type="slidenum">
              <a:rPr lang="en-US"/>
              <a:pPr>
                <a:defRPr/>
              </a:pPr>
              <a:t>‹N›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it-IT" noProof="0" smtClean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F7841C0-A4BD-47BE-8FDF-294F82090F84}" type="slidenum">
              <a:rPr lang="en-US"/>
              <a:pPr>
                <a:defRPr/>
              </a:pPr>
              <a:t>‹N›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320800" y="274638"/>
            <a:ext cx="7743825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Fare clic per modificare lo stile del titolo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320800" y="1600200"/>
            <a:ext cx="7743825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Fare clic per modificare gli stili del testo dello schema</a:t>
            </a:r>
          </a:p>
          <a:p>
            <a:pPr lvl="1"/>
            <a:r>
              <a:rPr lang="en-US" smtClean="0"/>
              <a:t>Secondo livello</a:t>
            </a:r>
          </a:p>
          <a:p>
            <a:pPr lvl="2"/>
            <a:r>
              <a:rPr lang="en-US" smtClean="0"/>
              <a:t>Terzo livello</a:t>
            </a:r>
          </a:p>
          <a:p>
            <a:pPr lvl="3"/>
            <a:r>
              <a:rPr lang="en-US" smtClean="0"/>
              <a:t>Quarto livello</a:t>
            </a:r>
          </a:p>
          <a:p>
            <a:pPr lvl="4"/>
            <a:r>
              <a:rPr lang="en-US" smtClean="0"/>
              <a:t>Quinto livello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47F8CF5B-2DC4-4456-B8A8-E8497F2520FD}" type="slidenum">
              <a:rPr lang="en-US"/>
              <a:pPr>
                <a:defRPr/>
              </a:pPr>
              <a:t>‹N›</a:t>
            </a:fld>
            <a:endParaRPr lang="en-US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743" r:id="rId1"/>
    <p:sldLayoutId id="2147483733" r:id="rId2"/>
    <p:sldLayoutId id="2147483734" r:id="rId3"/>
    <p:sldLayoutId id="2147483735" r:id="rId4"/>
    <p:sldLayoutId id="2147483736" r:id="rId5"/>
    <p:sldLayoutId id="2147483737" r:id="rId6"/>
    <p:sldLayoutId id="2147483738" r:id="rId7"/>
    <p:sldLayoutId id="2147483739" r:id="rId8"/>
    <p:sldLayoutId id="2147483740" r:id="rId9"/>
    <p:sldLayoutId id="2147483741" r:id="rId10"/>
    <p:sldLayoutId id="2147483742" r:id="rId11"/>
  </p:sldLayoutIdLst>
  <p:hf sldNum="0"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7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3.pn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1.xml"/><Relationship Id="rId6" Type="http://schemas.openxmlformats.org/officeDocument/2006/relationships/image" Target="../media/image3.pn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2.xml"/><Relationship Id="rId6" Type="http://schemas.openxmlformats.org/officeDocument/2006/relationships/image" Target="../media/image3.pn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3.png"/><Relationship Id="rId4" Type="http://schemas.openxmlformats.org/officeDocument/2006/relationships/image" Target="../media/image12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3.png"/><Relationship Id="rId4" Type="http://schemas.openxmlformats.org/officeDocument/2006/relationships/image" Target="../media/image13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3.png"/><Relationship Id="rId4" Type="http://schemas.openxmlformats.org/officeDocument/2006/relationships/image" Target="../media/image1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785813"/>
            <a:ext cx="7772400" cy="1470025"/>
          </a:xfrm>
        </p:spPr>
        <p:txBody>
          <a:bodyPr/>
          <a:lstStyle/>
          <a:p>
            <a:pPr eaLnBrk="1" hangingPunct="1">
              <a:defRPr/>
            </a:pPr>
            <a:r>
              <a:rPr lang="it-IT" sz="4800" b="1" dirty="0" smtClean="0">
                <a:solidFill>
                  <a:srgbClr val="FF0000"/>
                </a:solidFill>
              </a:rPr>
              <a:t>Con Cuba</a:t>
            </a:r>
            <a:r>
              <a:rPr lang="it-IT" sz="4800" b="1" dirty="0" smtClean="0"/>
              <a:t>, contro un uragano chiamato </a:t>
            </a:r>
            <a:r>
              <a:rPr lang="it-IT" sz="4800" b="1" dirty="0" smtClean="0">
                <a:solidFill>
                  <a:schemeClr val="bg1">
                    <a:lumMod val="50000"/>
                  </a:schemeClr>
                </a:solidFill>
              </a:rPr>
              <a:t>Blocco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533400" y="3316288"/>
            <a:ext cx="8186738" cy="838200"/>
          </a:xfrm>
        </p:spPr>
        <p:txBody>
          <a:bodyPr/>
          <a:lstStyle/>
          <a:p>
            <a:pPr eaLnBrk="1" hangingPunct="1"/>
            <a:r>
              <a:rPr lang="it-IT" sz="2800" b="1" smtClean="0"/>
              <a:t>Campagna di solidarietà con Cuba colpita da cinquanta anni di Blocco e dagli uragani.</a:t>
            </a:r>
          </a:p>
          <a:p>
            <a:pPr eaLnBrk="1" hangingPunct="1"/>
            <a:endParaRPr lang="it-IT" sz="2800" smtClean="0"/>
          </a:p>
        </p:txBody>
      </p:sp>
      <p:sp>
        <p:nvSpPr>
          <p:cNvPr id="3076" name="Text Box 7"/>
          <p:cNvSpPr txBox="1">
            <a:spLocks noChangeArrowheads="1"/>
          </p:cNvSpPr>
          <p:nvPr/>
        </p:nvSpPr>
        <p:spPr bwMode="auto">
          <a:xfrm>
            <a:off x="3148013" y="4722813"/>
            <a:ext cx="5813425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it-IT" sz="1600" b="1"/>
              <a:t>Partito della Rifondazione Comunista -  Area Esteri</a:t>
            </a:r>
          </a:p>
          <a:p>
            <a:pPr algn="ctr">
              <a:spcBef>
                <a:spcPct val="50000"/>
              </a:spcBef>
            </a:pPr>
            <a:r>
              <a:rPr lang="it-IT" sz="1600" b="1"/>
              <a:t>Dipartimento Solidarietà Internazionale</a:t>
            </a:r>
          </a:p>
        </p:txBody>
      </p:sp>
      <p:pic>
        <p:nvPicPr>
          <p:cNvPr id="3077" name="Immagine 5" descr="prc_100.gif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805738" y="5526088"/>
            <a:ext cx="952500" cy="952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8" name="CasellaDiTesto 6"/>
          <p:cNvSpPr txBox="1">
            <a:spLocks noChangeArrowheads="1"/>
          </p:cNvSpPr>
          <p:nvPr/>
        </p:nvSpPr>
        <p:spPr bwMode="auto">
          <a:xfrm>
            <a:off x="5394325" y="5786438"/>
            <a:ext cx="2208213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it-IT"/>
              <a:t>www.rifondazione.it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>
              <a:defRPr/>
            </a:pPr>
            <a:r>
              <a:rPr lang="it-IT" b="1" dirty="0" smtClean="0">
                <a:solidFill>
                  <a:srgbClr val="FF0000"/>
                </a:solidFill>
              </a:rPr>
              <a:t>Con Cuba</a:t>
            </a:r>
            <a:r>
              <a:rPr lang="it-IT" b="1" dirty="0" smtClean="0">
                <a:solidFill>
                  <a:schemeClr val="tx2">
                    <a:lumMod val="65000"/>
                  </a:schemeClr>
                </a:solidFill>
              </a:rPr>
              <a:t>, contro un uragano chiamato </a:t>
            </a:r>
            <a:r>
              <a:rPr lang="it-IT" b="1" dirty="0" smtClean="0">
                <a:solidFill>
                  <a:schemeClr val="bg1">
                    <a:lumMod val="50000"/>
                  </a:schemeClr>
                </a:solidFill>
              </a:rPr>
              <a:t>Blocco</a:t>
            </a:r>
            <a:endParaRPr lang="it-IT" dirty="0" smtClean="0">
              <a:solidFill>
                <a:srgbClr val="FF0000"/>
              </a:solidFill>
            </a:endParaRPr>
          </a:p>
        </p:txBody>
      </p:sp>
      <p:sp>
        <p:nvSpPr>
          <p:cNvPr id="6" name="CasellaDiTesto 5"/>
          <p:cNvSpPr txBox="1"/>
          <p:nvPr/>
        </p:nvSpPr>
        <p:spPr>
          <a:xfrm>
            <a:off x="327025" y="1920875"/>
            <a:ext cx="8229600" cy="47085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it-IT" b="1" dirty="0">
                <a:solidFill>
                  <a:schemeClr val="accent1">
                    <a:lumMod val="75000"/>
                  </a:schemeClr>
                </a:solidFill>
              </a:rPr>
              <a:t>Campagna di solidarietà con Cuba colpita da cinquanta anni di Blocco e dagli uragani promossa dal Partito della Rifondazione Comunista – Se</a:t>
            </a:r>
          </a:p>
          <a:p>
            <a:pPr algn="ctr">
              <a:defRPr/>
            </a:pPr>
            <a:endParaRPr lang="it-IT" b="1" dirty="0">
              <a:solidFill>
                <a:schemeClr val="accent1">
                  <a:lumMod val="75000"/>
                </a:schemeClr>
              </a:solidFill>
            </a:endParaRPr>
          </a:p>
          <a:p>
            <a:pPr algn="ctr">
              <a:defRPr/>
            </a:pPr>
            <a:endParaRPr lang="it-IT" b="1" dirty="0">
              <a:solidFill>
                <a:schemeClr val="accent1">
                  <a:lumMod val="75000"/>
                </a:schemeClr>
              </a:solidFill>
            </a:endParaRPr>
          </a:p>
          <a:p>
            <a:pPr algn="ctr">
              <a:defRPr/>
            </a:pPr>
            <a:endParaRPr lang="it-IT" b="1" dirty="0">
              <a:solidFill>
                <a:schemeClr val="accent1">
                  <a:lumMod val="75000"/>
                </a:schemeClr>
              </a:solidFill>
            </a:endParaRPr>
          </a:p>
          <a:p>
            <a:pPr>
              <a:defRPr/>
            </a:pPr>
            <a:r>
              <a:rPr lang="it-IT" b="1" dirty="0">
                <a:solidFill>
                  <a:schemeClr val="bg1">
                    <a:lumMod val="75000"/>
                  </a:schemeClr>
                </a:solidFill>
              </a:rPr>
              <a:t>I versamenti vanno effettuati su: IBAN IT58T0312703201CC0340001443</a:t>
            </a:r>
          </a:p>
          <a:p>
            <a:pPr>
              <a:defRPr/>
            </a:pPr>
            <a:r>
              <a:rPr lang="it-IT" b="1" dirty="0">
                <a:solidFill>
                  <a:schemeClr val="bg1">
                    <a:lumMod val="75000"/>
                  </a:schemeClr>
                </a:solidFill>
              </a:rPr>
              <a:t>intestato </a:t>
            </a:r>
            <a:r>
              <a:rPr lang="it-IT" b="1" dirty="0">
                <a:solidFill>
                  <a:schemeClr val="bg1">
                    <a:lumMod val="75000"/>
                  </a:schemeClr>
                </a:solidFill>
              </a:rPr>
              <a:t>a </a:t>
            </a:r>
            <a:r>
              <a:rPr lang="it-IT" b="1" dirty="0">
                <a:solidFill>
                  <a:schemeClr val="bg1">
                    <a:lumMod val="75000"/>
                  </a:schemeClr>
                </a:solidFill>
              </a:rPr>
              <a:t>Rifondazione per Cuba</a:t>
            </a:r>
            <a:endParaRPr lang="it-IT" b="1" dirty="0">
              <a:solidFill>
                <a:schemeClr val="bg1">
                  <a:lumMod val="75000"/>
                </a:schemeClr>
              </a:solidFill>
            </a:endParaRPr>
          </a:p>
          <a:p>
            <a:pPr>
              <a:defRPr/>
            </a:pPr>
            <a:r>
              <a:rPr lang="it-IT" b="1" dirty="0">
                <a:solidFill>
                  <a:schemeClr val="bg1">
                    <a:lumMod val="75000"/>
                  </a:schemeClr>
                </a:solidFill>
              </a:rPr>
              <a:t>È possibile sottoscrivere anche con la carta di credito.</a:t>
            </a:r>
          </a:p>
          <a:p>
            <a:pPr>
              <a:defRPr/>
            </a:pPr>
            <a:endParaRPr lang="it-IT" b="1" dirty="0">
              <a:solidFill>
                <a:schemeClr val="bg1">
                  <a:lumMod val="75000"/>
                </a:schemeClr>
              </a:solidFill>
            </a:endParaRPr>
          </a:p>
          <a:p>
            <a:pPr>
              <a:defRPr/>
            </a:pPr>
            <a:r>
              <a:rPr lang="it-IT" b="1" dirty="0">
                <a:solidFill>
                  <a:schemeClr val="bg1">
                    <a:lumMod val="75000"/>
                  </a:schemeClr>
                </a:solidFill>
              </a:rPr>
              <a:t>Tutte le info e i materiali su: </a:t>
            </a:r>
            <a:r>
              <a:rPr lang="it-IT" b="1" u="sng" dirty="0">
                <a:solidFill>
                  <a:schemeClr val="bg1">
                    <a:lumMod val="75000"/>
                  </a:schemeClr>
                </a:solidFill>
              </a:rPr>
              <a:t>www.rifondazione.it  </a:t>
            </a:r>
            <a:r>
              <a:rPr lang="it-IT" b="1" dirty="0">
                <a:solidFill>
                  <a:schemeClr val="bg1">
                    <a:lumMod val="75000"/>
                  </a:schemeClr>
                </a:solidFill>
              </a:rPr>
              <a:t> - Area Esteri</a:t>
            </a:r>
          </a:p>
          <a:p>
            <a:pPr>
              <a:defRPr/>
            </a:pPr>
            <a:endParaRPr lang="it-IT" b="1" u="sng" dirty="0">
              <a:solidFill>
                <a:schemeClr val="bg1">
                  <a:lumMod val="75000"/>
                </a:schemeClr>
              </a:solidFill>
            </a:endParaRPr>
          </a:p>
          <a:p>
            <a:pPr>
              <a:defRPr/>
            </a:pPr>
            <a:r>
              <a:rPr lang="it-IT" b="1" dirty="0">
                <a:solidFill>
                  <a:schemeClr val="bg1">
                    <a:lumMod val="75000"/>
                  </a:schemeClr>
                </a:solidFill>
              </a:rPr>
              <a:t>Facci avere la tua opinione o segnalaci la tua iniziativa su:</a:t>
            </a:r>
          </a:p>
          <a:p>
            <a:pPr algn="ctr">
              <a:defRPr/>
            </a:pPr>
            <a:r>
              <a:rPr lang="it-IT" b="1" dirty="0">
                <a:solidFill>
                  <a:schemeClr val="bg1">
                    <a:lumMod val="75000"/>
                  </a:schemeClr>
                </a:solidFill>
              </a:rPr>
              <a:t>Solidarieta.int@rifondazione.it</a:t>
            </a:r>
            <a:endParaRPr lang="it-IT" b="1" dirty="0">
              <a:solidFill>
                <a:schemeClr val="bg1">
                  <a:lumMod val="75000"/>
                </a:schemeClr>
              </a:solidFill>
            </a:endParaRPr>
          </a:p>
          <a:p>
            <a:pPr algn="ctr">
              <a:defRPr/>
            </a:pPr>
            <a:endParaRPr lang="it-IT" sz="1200" b="1" dirty="0">
              <a:solidFill>
                <a:schemeClr val="bg1">
                  <a:lumMod val="75000"/>
                </a:schemeClr>
              </a:solidFill>
            </a:endParaRPr>
          </a:p>
          <a:p>
            <a:pPr algn="r">
              <a:defRPr/>
            </a:pPr>
            <a:r>
              <a:rPr lang="it-IT" sz="1600" dirty="0">
                <a:solidFill>
                  <a:schemeClr val="bg1">
                    <a:lumMod val="75000"/>
                  </a:schemeClr>
                </a:solidFill>
              </a:rPr>
              <a:t>P</a:t>
            </a:r>
            <a:r>
              <a:rPr lang="it-IT" sz="1400" dirty="0">
                <a:solidFill>
                  <a:schemeClr val="bg1">
                    <a:lumMod val="75000"/>
                  </a:schemeClr>
                </a:solidFill>
              </a:rPr>
              <a:t>artito della Rifondazione Comunista – Area Esteri</a:t>
            </a:r>
          </a:p>
          <a:p>
            <a:pPr algn="r">
              <a:defRPr/>
            </a:pPr>
            <a:r>
              <a:rPr lang="it-IT" sz="1400" dirty="0">
                <a:solidFill>
                  <a:schemeClr val="bg1">
                    <a:lumMod val="75000"/>
                  </a:schemeClr>
                </a:solidFill>
              </a:rPr>
              <a:t>Dipartimento Solidarietà Internazionale</a:t>
            </a:r>
            <a:endParaRPr lang="it-IT" dirty="0">
              <a:solidFill>
                <a:schemeClr val="bg1">
                  <a:lumMod val="75000"/>
                </a:schemeClr>
              </a:solidFill>
            </a:endParaRPr>
          </a:p>
          <a:p>
            <a:pPr>
              <a:defRPr/>
            </a:pPr>
            <a:endParaRPr lang="it-IT" dirty="0"/>
          </a:p>
        </p:txBody>
      </p:sp>
      <p:pic>
        <p:nvPicPr>
          <p:cNvPr id="12292" name="Segnaposto contenuto 7" descr="prc_100.gif"/>
          <p:cNvPicPr>
            <a:picLocks noGrp="1" noChangeAspect="1"/>
          </p:cNvPicPr>
          <p:nvPr>
            <p:ph sz="half" idx="2"/>
          </p:nvPr>
        </p:nvPicPr>
        <p:blipFill>
          <a:blip r:embed="rId3"/>
          <a:srcRect/>
          <a:stretch>
            <a:fillRect/>
          </a:stretch>
        </p:blipFill>
        <p:spPr>
          <a:xfrm>
            <a:off x="7473950" y="4768850"/>
            <a:ext cx="952500" cy="952500"/>
          </a:xfrm>
        </p:spPr>
      </p:pic>
      <p:pic>
        <p:nvPicPr>
          <p:cNvPr id="12293" name="Immagine 10" descr="ImmagineCC.JP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779838" y="6438900"/>
            <a:ext cx="1314450" cy="419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CasellaDiTesto 12"/>
          <p:cNvSpPr txBox="1"/>
          <p:nvPr/>
        </p:nvSpPr>
        <p:spPr>
          <a:xfrm>
            <a:off x="5133975" y="6457950"/>
            <a:ext cx="3617913" cy="4000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1000" dirty="0">
                <a:solidFill>
                  <a:schemeClr val="bg2">
                    <a:lumMod val="95000"/>
                    <a:lumOff val="5000"/>
                  </a:schemeClr>
                </a:solidFill>
              </a:rPr>
              <a:t>Except where otherwise noted, content on this  power point is</a:t>
            </a:r>
            <a:br>
              <a:rPr lang="en-US" sz="1000" dirty="0">
                <a:solidFill>
                  <a:schemeClr val="bg2">
                    <a:lumMod val="95000"/>
                    <a:lumOff val="5000"/>
                  </a:schemeClr>
                </a:solidFill>
              </a:rPr>
            </a:br>
            <a:r>
              <a:rPr lang="en-US" sz="1000" dirty="0">
                <a:solidFill>
                  <a:schemeClr val="bg2">
                    <a:lumMod val="95000"/>
                    <a:lumOff val="5000"/>
                  </a:schemeClr>
                </a:solidFill>
              </a:rPr>
              <a:t>licensed under a Creative Commons Attribution 3.0 License</a:t>
            </a:r>
            <a:endParaRPr lang="it-IT" sz="1000" dirty="0">
              <a:solidFill>
                <a:schemeClr val="bg2">
                  <a:lumMod val="95000"/>
                  <a:lumOff val="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olo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it-IT" sz="4200" smtClean="0">
                <a:solidFill>
                  <a:srgbClr val="FF0000"/>
                </a:solidFill>
              </a:rPr>
              <a:t>In questi anni Cuba è stata colpita</a:t>
            </a:r>
          </a:p>
        </p:txBody>
      </p:sp>
      <p:sp>
        <p:nvSpPr>
          <p:cNvPr id="9" name="Segnaposto testo 8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 eaLnBrk="1" hangingPunct="1">
              <a:defRPr/>
            </a:pPr>
            <a:r>
              <a:rPr lang="it-IT" dirty="0" smtClean="0">
                <a:solidFill>
                  <a:schemeClr val="bg1">
                    <a:lumMod val="75000"/>
                  </a:schemeClr>
                </a:solidFill>
              </a:rPr>
              <a:t>Da numerosi </a:t>
            </a:r>
            <a:r>
              <a:rPr lang="it-IT" dirty="0" smtClean="0">
                <a:solidFill>
                  <a:srgbClr val="FF0000"/>
                </a:solidFill>
              </a:rPr>
              <a:t>uragani</a:t>
            </a:r>
            <a:r>
              <a:rPr lang="it-IT" dirty="0" smtClean="0">
                <a:solidFill>
                  <a:schemeClr val="bg1">
                    <a:lumMod val="75000"/>
                  </a:schemeClr>
                </a:solidFill>
              </a:rPr>
              <a:t>, gli ultimi: Gustav ed </a:t>
            </a:r>
            <a:r>
              <a:rPr lang="it-IT" dirty="0" err="1" smtClean="0">
                <a:solidFill>
                  <a:schemeClr val="bg1">
                    <a:lumMod val="75000"/>
                  </a:schemeClr>
                </a:solidFill>
              </a:rPr>
              <a:t>Ike</a:t>
            </a:r>
            <a:endParaRPr lang="it-IT" dirty="0" smtClean="0">
              <a:solidFill>
                <a:schemeClr val="bg1">
                  <a:lumMod val="75000"/>
                </a:schemeClr>
              </a:solidFill>
            </a:endParaRPr>
          </a:p>
        </p:txBody>
      </p:sp>
      <p:pic>
        <p:nvPicPr>
          <p:cNvPr id="4100" name="Segnaposto contenuto 12" descr="2817201395_2153c56744_o.jpg"/>
          <p:cNvPicPr>
            <a:picLocks noGrp="1" noChangeAspect="1"/>
          </p:cNvPicPr>
          <p:nvPr>
            <p:ph sz="half" idx="2"/>
          </p:nvPr>
        </p:nvPicPr>
        <p:blipFill>
          <a:blip r:embed="rId4"/>
          <a:srcRect/>
          <a:stretch>
            <a:fillRect/>
          </a:stretch>
        </p:blipFill>
        <p:spPr>
          <a:xfrm>
            <a:off x="327025" y="2495550"/>
            <a:ext cx="4192588" cy="3143250"/>
          </a:xfrm>
        </p:spPr>
      </p:pic>
      <p:sp>
        <p:nvSpPr>
          <p:cNvPr id="11" name="Segnaposto testo 10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it-IT" dirty="0" smtClean="0">
                <a:solidFill>
                  <a:schemeClr val="bg1">
                    <a:lumMod val="75000"/>
                  </a:schemeClr>
                </a:solidFill>
              </a:rPr>
              <a:t>e dal </a:t>
            </a:r>
            <a:r>
              <a:rPr lang="it-IT" dirty="0" smtClean="0">
                <a:solidFill>
                  <a:srgbClr val="FF0000"/>
                </a:solidFill>
              </a:rPr>
              <a:t>Blocco</a:t>
            </a:r>
            <a:r>
              <a:rPr lang="it-IT" dirty="0" smtClean="0">
                <a:solidFill>
                  <a:schemeClr val="bg1">
                    <a:lumMod val="75000"/>
                  </a:schemeClr>
                </a:solidFill>
              </a:rPr>
              <a:t> che isola l’economia da 50 anni</a:t>
            </a:r>
          </a:p>
        </p:txBody>
      </p:sp>
      <p:pic>
        <p:nvPicPr>
          <p:cNvPr id="4102" name="Segnaposto contenuto 13" descr="image.jpg"/>
          <p:cNvPicPr>
            <a:picLocks noGrp="1" noChangeAspect="1"/>
          </p:cNvPicPr>
          <p:nvPr>
            <p:ph sz="quarter" idx="4"/>
          </p:nvPr>
        </p:nvPicPr>
        <p:blipFill>
          <a:blip r:embed="rId5"/>
          <a:srcRect/>
          <a:stretch>
            <a:fillRect/>
          </a:stretch>
        </p:blipFill>
        <p:spPr>
          <a:xfrm>
            <a:off x="4645025" y="2468563"/>
            <a:ext cx="4041775" cy="3175000"/>
          </a:xfrm>
        </p:spPr>
      </p:pic>
      <p:pic>
        <p:nvPicPr>
          <p:cNvPr id="4103" name="Immagine 7" descr="prc_100.gif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8191500" y="5905500"/>
            <a:ext cx="952500" cy="952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Segnaposto piè di pagina 9"/>
          <p:cNvSpPr>
            <a:spLocks noGrp="1"/>
          </p:cNvSpPr>
          <p:nvPr>
            <p:ph type="ftr" sz="quarter" idx="11"/>
          </p:nvPr>
        </p:nvSpPr>
        <p:spPr>
          <a:xfrm>
            <a:off x="3606800" y="6205538"/>
            <a:ext cx="4583113" cy="476250"/>
          </a:xfrm>
        </p:spPr>
        <p:txBody>
          <a:bodyPr/>
          <a:lstStyle/>
          <a:p>
            <a:pPr>
              <a:defRPr/>
            </a:pPr>
            <a:endParaRPr lang="en-US" dirty="0" smtClean="0">
              <a:solidFill>
                <a:schemeClr val="accent4">
                  <a:lumMod val="10000"/>
                </a:schemeClr>
              </a:solidFill>
            </a:endParaRPr>
          </a:p>
          <a:p>
            <a:pPr algn="r">
              <a:defRPr/>
            </a:pPr>
            <a:r>
              <a:rPr lang="en-US" dirty="0" smtClean="0">
                <a:solidFill>
                  <a:schemeClr val="accent4">
                    <a:lumMod val="10000"/>
                  </a:schemeClr>
                </a:solidFill>
              </a:rPr>
              <a:t>Dipartimento Solidarietà Internazionale</a:t>
            </a:r>
            <a:endParaRPr lang="en-US" dirty="0">
              <a:solidFill>
                <a:schemeClr val="accent4">
                  <a:lumMod val="10000"/>
                </a:schemeClr>
              </a:solidFill>
            </a:endParaRPr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Segnaposto testo 2"/>
          <p:cNvSpPr>
            <a:spLocks noGrp="1"/>
          </p:cNvSpPr>
          <p:nvPr>
            <p:ph type="body" idx="1"/>
          </p:nvPr>
        </p:nvSpPr>
        <p:spPr>
          <a:xfrm>
            <a:off x="457200" y="404813"/>
            <a:ext cx="8242300" cy="1058862"/>
          </a:xfrm>
        </p:spPr>
        <p:txBody>
          <a:bodyPr/>
          <a:lstStyle/>
          <a:p>
            <a:pPr algn="ctr" eaLnBrk="1" hangingPunct="1">
              <a:defRPr/>
            </a:pPr>
            <a:r>
              <a:rPr lang="it-IT" sz="3600" dirty="0" smtClean="0">
                <a:solidFill>
                  <a:schemeClr val="accent2">
                    <a:lumMod val="75000"/>
                  </a:schemeClr>
                </a:solidFill>
              </a:rPr>
              <a:t>I danni provocati dagli uragani sono stati enormi</a:t>
            </a:r>
          </a:p>
        </p:txBody>
      </p:sp>
      <p:pic>
        <p:nvPicPr>
          <p:cNvPr id="7" name="Segnaposto contenuto 6" descr="danni.JPG"/>
          <p:cNvPicPr>
            <a:picLocks noGrp="1" noChangeAspect="1"/>
          </p:cNvPicPr>
          <p:nvPr>
            <p:ph sz="half" idx="2"/>
          </p:nvPr>
        </p:nvPicPr>
        <p:blipFill>
          <a:blip r:embed="rId4"/>
          <a:srcRect/>
          <a:stretch>
            <a:fillRect/>
          </a:stretch>
        </p:blipFill>
        <p:spPr>
          <a:xfrm>
            <a:off x="4806950" y="3630613"/>
            <a:ext cx="4040188" cy="2078037"/>
          </a:xfrm>
        </p:spPr>
      </p:pic>
      <p:pic>
        <p:nvPicPr>
          <p:cNvPr id="5124" name="Segnaposto contenuto 7" descr="2824969014_ba1f2aab4a_o.jpg"/>
          <p:cNvPicPr>
            <a:picLocks noGrp="1" noChangeAspect="1"/>
          </p:cNvPicPr>
          <p:nvPr>
            <p:ph sz="quarter" idx="4"/>
          </p:nvPr>
        </p:nvPicPr>
        <p:blipFill>
          <a:blip r:embed="rId5"/>
          <a:srcRect/>
          <a:stretch>
            <a:fillRect/>
          </a:stretch>
        </p:blipFill>
        <p:spPr>
          <a:xfrm>
            <a:off x="360363" y="1593850"/>
            <a:ext cx="4041775" cy="2755900"/>
          </a:xfrm>
        </p:spPr>
      </p:pic>
      <p:sp>
        <p:nvSpPr>
          <p:cNvPr id="9" name="CasellaDiTesto 8"/>
          <p:cNvSpPr txBox="1"/>
          <p:nvPr/>
        </p:nvSpPr>
        <p:spPr>
          <a:xfrm>
            <a:off x="4519613" y="1646238"/>
            <a:ext cx="4362450" cy="16922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it-IT" sz="3600" b="1" dirty="0">
                <a:solidFill>
                  <a:srgbClr val="FF0000"/>
                </a:solidFill>
              </a:rPr>
              <a:t>450</a:t>
            </a:r>
            <a:r>
              <a:rPr lang="it-IT" sz="3200" b="1" dirty="0">
                <a:solidFill>
                  <a:srgbClr val="FF0000"/>
                </a:solidFill>
              </a:rPr>
              <a:t>mila </a:t>
            </a:r>
            <a:r>
              <a:rPr lang="it-IT" sz="3200" b="1" dirty="0">
                <a:solidFill>
                  <a:schemeClr val="accent6">
                    <a:lumMod val="75000"/>
                  </a:schemeClr>
                </a:solidFill>
              </a:rPr>
              <a:t>abitazioni danneggiate e</a:t>
            </a:r>
            <a:endParaRPr lang="it-IT" sz="3600" b="1" dirty="0">
              <a:solidFill>
                <a:schemeClr val="accent6">
                  <a:lumMod val="75000"/>
                </a:schemeClr>
              </a:solidFill>
            </a:endParaRPr>
          </a:p>
          <a:p>
            <a:pPr algn="ctr">
              <a:defRPr/>
            </a:pPr>
            <a:r>
              <a:rPr lang="it-IT" sz="3600" b="1" dirty="0">
                <a:solidFill>
                  <a:srgbClr val="FF0000"/>
                </a:solidFill>
              </a:rPr>
              <a:t>63</a:t>
            </a:r>
            <a:r>
              <a:rPr lang="it-IT" sz="3200" b="1" dirty="0">
                <a:solidFill>
                  <a:srgbClr val="FF0000"/>
                </a:solidFill>
              </a:rPr>
              <a:t>mila </a:t>
            </a:r>
            <a:r>
              <a:rPr lang="it-IT" sz="3200" b="1" dirty="0">
                <a:solidFill>
                  <a:schemeClr val="accent6">
                    <a:lumMod val="75000"/>
                  </a:schemeClr>
                </a:solidFill>
              </a:rPr>
              <a:t>distrutte</a:t>
            </a:r>
            <a:endParaRPr lang="it-IT" sz="22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>
          <a:xfrm>
            <a:off x="4806950" y="6381750"/>
            <a:ext cx="3370263" cy="476250"/>
          </a:xfrm>
        </p:spPr>
        <p:txBody>
          <a:bodyPr/>
          <a:lstStyle/>
          <a:p>
            <a:pPr algn="r">
              <a:defRPr/>
            </a:pPr>
            <a:r>
              <a:rPr lang="en-US" dirty="0" smtClean="0">
                <a:solidFill>
                  <a:schemeClr val="accent4">
                    <a:lumMod val="10000"/>
                  </a:schemeClr>
                </a:solidFill>
              </a:rPr>
              <a:t>Dipartimento Solidarietà Internazionale</a:t>
            </a:r>
            <a:endParaRPr lang="en-US" dirty="0">
              <a:solidFill>
                <a:schemeClr val="accent4">
                  <a:lumMod val="10000"/>
                </a:schemeClr>
              </a:solidFill>
            </a:endParaRPr>
          </a:p>
        </p:txBody>
      </p:sp>
      <p:pic>
        <p:nvPicPr>
          <p:cNvPr id="5127" name="Immagine 7" descr="prc_100.gif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8191500" y="5905500"/>
            <a:ext cx="952500" cy="952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custDataLst>
      <p:tags r:id="rId1"/>
    </p:custData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581025"/>
            <a:ext cx="4040188" cy="920750"/>
          </a:xfrm>
        </p:spPr>
        <p:txBody>
          <a:bodyPr/>
          <a:lstStyle/>
          <a:p>
            <a:pPr>
              <a:defRPr/>
            </a:pPr>
            <a:r>
              <a:rPr lang="it-IT" sz="3600" dirty="0" smtClean="0">
                <a:solidFill>
                  <a:srgbClr val="FF0000"/>
                </a:solidFill>
              </a:rPr>
              <a:t>450</a:t>
            </a:r>
            <a:r>
              <a:rPr lang="it-IT" sz="3200" kern="1200" dirty="0" smtClean="0">
                <a:solidFill>
                  <a:srgbClr val="FF0000"/>
                </a:solidFill>
              </a:rPr>
              <a:t>mila</a:t>
            </a:r>
            <a:r>
              <a:rPr lang="it-IT" sz="3200" kern="1200" dirty="0" smtClean="0">
                <a:solidFill>
                  <a:schemeClr val="accent6">
                    <a:lumMod val="75000"/>
                  </a:schemeClr>
                </a:solidFill>
              </a:rPr>
              <a:t> senzatetto </a:t>
            </a:r>
            <a:endParaRPr lang="it-IT" kern="1200" dirty="0" smtClean="0">
              <a:solidFill>
                <a:schemeClr val="accent6">
                  <a:lumMod val="75000"/>
                </a:schemeClr>
              </a:solidFill>
            </a:endParaRPr>
          </a:p>
          <a:p>
            <a:pPr>
              <a:defRPr/>
            </a:pPr>
            <a:r>
              <a:rPr lang="it-IT" kern="1200" dirty="0" smtClean="0">
                <a:solidFill>
                  <a:schemeClr val="accent6">
                    <a:lumMod val="75000"/>
                  </a:schemeClr>
                </a:solidFill>
              </a:rPr>
              <a:t>(trasferiti in altre case)</a:t>
            </a:r>
          </a:p>
        </p:txBody>
      </p:sp>
      <p:pic>
        <p:nvPicPr>
          <p:cNvPr id="6147" name="Segnaposto contenuto 6" descr="ciclone 3.JPG"/>
          <p:cNvPicPr>
            <a:picLocks noGrp="1" noChangeAspect="1"/>
          </p:cNvPicPr>
          <p:nvPr>
            <p:ph sz="half" idx="2"/>
          </p:nvPr>
        </p:nvPicPr>
        <p:blipFill>
          <a:blip r:embed="rId4"/>
          <a:srcRect/>
          <a:stretch>
            <a:fillRect/>
          </a:stretch>
        </p:blipFill>
        <p:spPr>
          <a:xfrm>
            <a:off x="444500" y="1724025"/>
            <a:ext cx="4040188" cy="3938588"/>
          </a:xfrm>
        </p:spPr>
      </p:pic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737100" y="4167188"/>
            <a:ext cx="4041775" cy="1482725"/>
          </a:xfrm>
        </p:spPr>
        <p:txBody>
          <a:bodyPr/>
          <a:lstStyle/>
          <a:p>
            <a:pPr algn="ctr">
              <a:defRPr/>
            </a:pPr>
            <a:r>
              <a:rPr lang="it-IT" sz="2800" dirty="0" smtClean="0">
                <a:solidFill>
                  <a:srgbClr val="FF0000"/>
                </a:solidFill>
              </a:rPr>
              <a:t>3.200.000</a:t>
            </a:r>
            <a:r>
              <a:rPr lang="it-IT" dirty="0" smtClean="0">
                <a:solidFill>
                  <a:srgbClr val="FF0000"/>
                </a:solidFill>
              </a:rPr>
              <a:t> </a:t>
            </a:r>
            <a:r>
              <a:rPr lang="it-IT" sz="2000" kern="1200" dirty="0" smtClean="0">
                <a:solidFill>
                  <a:schemeClr val="accent6">
                    <a:lumMod val="75000"/>
                  </a:schemeClr>
                </a:solidFill>
              </a:rPr>
              <a:t>cittadini assistiti dalla protezione civile</a:t>
            </a:r>
          </a:p>
          <a:p>
            <a:pPr algn="ctr">
              <a:defRPr/>
            </a:pPr>
            <a:r>
              <a:rPr lang="it-IT" sz="2000" kern="1200" dirty="0" smtClean="0">
                <a:solidFill>
                  <a:schemeClr val="accent6">
                    <a:lumMod val="75000"/>
                  </a:schemeClr>
                </a:solidFill>
              </a:rPr>
              <a:t>(un quarto della popolazione)</a:t>
            </a:r>
          </a:p>
        </p:txBody>
      </p:sp>
      <p:pic>
        <p:nvPicPr>
          <p:cNvPr id="6149" name="Segnaposto contenuto 7" descr="ciclone 4.JPG"/>
          <p:cNvPicPr>
            <a:picLocks noGrp="1" noChangeAspect="1"/>
          </p:cNvPicPr>
          <p:nvPr>
            <p:ph sz="quarter" idx="4"/>
          </p:nvPr>
        </p:nvPicPr>
        <p:blipFill>
          <a:blip r:embed="rId5"/>
          <a:srcRect/>
          <a:stretch>
            <a:fillRect/>
          </a:stretch>
        </p:blipFill>
        <p:spPr>
          <a:xfrm>
            <a:off x="4762500" y="703263"/>
            <a:ext cx="4041775" cy="3267075"/>
          </a:xfrm>
        </p:spPr>
      </p:pic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>
          <a:xfrm>
            <a:off x="4613275" y="6205538"/>
            <a:ext cx="3576638" cy="476250"/>
          </a:xfrm>
        </p:spPr>
        <p:txBody>
          <a:bodyPr/>
          <a:lstStyle/>
          <a:p>
            <a:pPr algn="r">
              <a:defRPr/>
            </a:pPr>
            <a:r>
              <a:rPr lang="en-US" dirty="0" smtClean="0">
                <a:solidFill>
                  <a:schemeClr val="accent4">
                    <a:lumMod val="10000"/>
                  </a:schemeClr>
                </a:solidFill>
              </a:rPr>
              <a:t>Dipartimento Solidarietà Internazionale</a:t>
            </a:r>
            <a:endParaRPr lang="en-US" dirty="0">
              <a:solidFill>
                <a:schemeClr val="accent4">
                  <a:lumMod val="10000"/>
                </a:schemeClr>
              </a:solidFill>
            </a:endParaRPr>
          </a:p>
        </p:txBody>
      </p:sp>
      <p:pic>
        <p:nvPicPr>
          <p:cNvPr id="6151" name="Immagine 6" descr="prc_100.gif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8191500" y="5905500"/>
            <a:ext cx="952500" cy="952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custDataLst>
      <p:tags r:id="rId1"/>
    </p:custDataLst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allAtOnce"/>
      <p:bldP spid="5" grpId="0" build="allAtOnce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it-IT" sz="3500" b="1" dirty="0" smtClean="0">
                <a:solidFill>
                  <a:schemeClr val="accent6">
                    <a:lumMod val="75000"/>
                  </a:schemeClr>
                </a:solidFill>
              </a:rPr>
              <a:t>A tutto questo bisogna aggiungere …</a:t>
            </a:r>
            <a:endParaRPr lang="it-IT" sz="35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r>
              <a:rPr lang="it-IT" dirty="0" smtClean="0">
                <a:solidFill>
                  <a:srgbClr val="FF0000"/>
                </a:solidFill>
              </a:rPr>
              <a:t>4mila</a:t>
            </a:r>
            <a:r>
              <a:rPr lang="it-IT" dirty="0" smtClean="0"/>
              <a:t> </a:t>
            </a:r>
            <a:r>
              <a:rPr lang="it-IT" dirty="0" smtClean="0">
                <a:solidFill>
                  <a:schemeClr val="accent6">
                    <a:lumMod val="75000"/>
                  </a:schemeClr>
                </a:solidFill>
              </a:rPr>
              <a:t>serbatoi di acqua distrutti</a:t>
            </a:r>
            <a:endParaRPr lang="it-IT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7172" name="Segnaposto contenuto 8" descr="inonda.JPG"/>
          <p:cNvPicPr>
            <a:picLocks noGrp="1" noChangeAspect="1"/>
          </p:cNvPicPr>
          <p:nvPr>
            <p:ph sz="quarter" idx="4"/>
          </p:nvPr>
        </p:nvPicPr>
        <p:blipFill>
          <a:blip r:embed="rId3"/>
          <a:srcRect/>
          <a:stretch>
            <a:fillRect/>
          </a:stretch>
        </p:blipFill>
        <p:spPr>
          <a:xfrm>
            <a:off x="4619625" y="1336675"/>
            <a:ext cx="4041775" cy="2727325"/>
          </a:xfrm>
        </p:spPr>
      </p:pic>
      <p:pic>
        <p:nvPicPr>
          <p:cNvPr id="12" name="Segnaposto contenuto 11" descr="inin.JPG"/>
          <p:cNvPicPr>
            <a:picLocks noGrp="1" noChangeAspect="1"/>
          </p:cNvPicPr>
          <p:nvPr>
            <p:ph sz="half" idx="2"/>
          </p:nvPr>
        </p:nvPicPr>
        <p:blipFill>
          <a:blip r:embed="rId4"/>
          <a:srcRect/>
          <a:stretch>
            <a:fillRect/>
          </a:stretch>
        </p:blipFill>
        <p:spPr>
          <a:xfrm>
            <a:off x="234950" y="3670300"/>
            <a:ext cx="4040188" cy="1881188"/>
          </a:xfrm>
        </p:spPr>
      </p:pic>
      <p:sp>
        <p:nvSpPr>
          <p:cNvPr id="14" name="CasellaDiTesto 13"/>
          <p:cNvSpPr txBox="1"/>
          <p:nvPr/>
        </p:nvSpPr>
        <p:spPr>
          <a:xfrm>
            <a:off x="469900" y="2246313"/>
            <a:ext cx="3487738" cy="8318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it-IT" sz="2400" b="1" dirty="0">
                <a:solidFill>
                  <a:srgbClr val="FF0000"/>
                </a:solidFill>
              </a:rPr>
              <a:t>600mila</a:t>
            </a:r>
            <a:r>
              <a:rPr lang="it-IT" sz="2400" b="1" dirty="0"/>
              <a:t> </a:t>
            </a:r>
            <a:r>
              <a:rPr lang="it-IT" sz="2400" b="1" dirty="0">
                <a:solidFill>
                  <a:schemeClr val="accent6">
                    <a:lumMod val="75000"/>
                  </a:schemeClr>
                </a:solidFill>
              </a:rPr>
              <a:t>ettari di canna da zucchero distrutti</a:t>
            </a:r>
            <a:endParaRPr lang="it-IT" sz="2400" b="1" dirty="0"/>
          </a:p>
        </p:txBody>
      </p:sp>
      <p:sp>
        <p:nvSpPr>
          <p:cNvPr id="15" name="CasellaDiTesto 14"/>
          <p:cNvSpPr txBox="1"/>
          <p:nvPr/>
        </p:nvSpPr>
        <p:spPr>
          <a:xfrm>
            <a:off x="4441825" y="4206875"/>
            <a:ext cx="4492625" cy="8302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it-IT" sz="2400" b="1" dirty="0">
                <a:solidFill>
                  <a:srgbClr val="FF0000"/>
                </a:solidFill>
              </a:rPr>
              <a:t>800mila</a:t>
            </a:r>
            <a:r>
              <a:rPr lang="it-IT" sz="2400" b="1" dirty="0"/>
              <a:t> </a:t>
            </a:r>
            <a:r>
              <a:rPr lang="it-IT" sz="2400" b="1" dirty="0">
                <a:solidFill>
                  <a:schemeClr val="accent6">
                    <a:lumMod val="75000"/>
                  </a:schemeClr>
                </a:solidFill>
              </a:rPr>
              <a:t>tonnellate di tabacco perdute</a:t>
            </a:r>
          </a:p>
        </p:txBody>
      </p:sp>
      <p:sp>
        <p:nvSpPr>
          <p:cNvPr id="16" name="CasellaDiTesto 15"/>
          <p:cNvSpPr txBox="1"/>
          <p:nvPr/>
        </p:nvSpPr>
        <p:spPr>
          <a:xfrm>
            <a:off x="4559300" y="5224463"/>
            <a:ext cx="4402138" cy="46196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it-IT" sz="2400" b="1" dirty="0">
                <a:solidFill>
                  <a:srgbClr val="FF0000"/>
                </a:solidFill>
              </a:rPr>
              <a:t>60mila </a:t>
            </a:r>
            <a:r>
              <a:rPr lang="it-IT" sz="2400" b="1" dirty="0">
                <a:solidFill>
                  <a:schemeClr val="accent6">
                    <a:lumMod val="75000"/>
                  </a:schemeClr>
                </a:solidFill>
              </a:rPr>
              <a:t>ettari di orto inondati</a:t>
            </a:r>
          </a:p>
        </p:txBody>
      </p:sp>
      <p:sp>
        <p:nvSpPr>
          <p:cNvPr id="9" name="Segnaposto piè di pagina 8"/>
          <p:cNvSpPr>
            <a:spLocks noGrp="1"/>
          </p:cNvSpPr>
          <p:nvPr>
            <p:ph type="ftr" sz="quarter" idx="11"/>
          </p:nvPr>
        </p:nvSpPr>
        <p:spPr>
          <a:xfrm>
            <a:off x="4090988" y="6381750"/>
            <a:ext cx="4125912" cy="476250"/>
          </a:xfrm>
        </p:spPr>
        <p:txBody>
          <a:bodyPr/>
          <a:lstStyle/>
          <a:p>
            <a:pPr algn="r">
              <a:defRPr/>
            </a:pPr>
            <a:r>
              <a:rPr lang="en-US" dirty="0" smtClean="0">
                <a:solidFill>
                  <a:schemeClr val="accent4">
                    <a:lumMod val="10000"/>
                  </a:schemeClr>
                </a:solidFill>
              </a:rPr>
              <a:t>Dipartimento Solidarietà Internazionale</a:t>
            </a:r>
            <a:endParaRPr lang="en-US" dirty="0">
              <a:solidFill>
                <a:schemeClr val="accent4">
                  <a:lumMod val="10000"/>
                </a:schemeClr>
              </a:solidFill>
            </a:endParaRPr>
          </a:p>
        </p:txBody>
      </p:sp>
      <p:pic>
        <p:nvPicPr>
          <p:cNvPr id="7178" name="Immagine 9" descr="prc_100.gif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8191500" y="5905500"/>
            <a:ext cx="952500" cy="952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1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just">
              <a:defRPr/>
            </a:pPr>
            <a:r>
              <a:rPr lang="it-IT" sz="2400" b="1" dirty="0" smtClean="0">
                <a:solidFill>
                  <a:schemeClr val="accent6">
                    <a:lumMod val="75000"/>
                  </a:schemeClr>
                </a:solidFill>
                <a:latin typeface="+mn-lt"/>
                <a:ea typeface="+mn-ea"/>
                <a:cs typeface="+mn-cs"/>
              </a:rPr>
              <a:t>L’uragano che ha colpito Cuba a fine agosto è stato il più devastante di tutti quelli che l’hanno colpita negli ultimi anni ….</a:t>
            </a:r>
          </a:p>
        </p:txBody>
      </p:sp>
      <p:sp>
        <p:nvSpPr>
          <p:cNvPr id="8195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8255000" cy="639762"/>
          </a:xfrm>
        </p:spPr>
        <p:txBody>
          <a:bodyPr/>
          <a:lstStyle/>
          <a:p>
            <a:pPr algn="r"/>
            <a:r>
              <a:rPr lang="it-IT" smtClean="0">
                <a:solidFill>
                  <a:srgbClr val="FF0000"/>
                </a:solidFill>
              </a:rPr>
              <a:t>… si stimano danni per 5.000.000.000 di dollari</a:t>
            </a:r>
          </a:p>
        </p:txBody>
      </p:sp>
      <p:sp>
        <p:nvSpPr>
          <p:cNvPr id="11" name="CasellaDiTesto 10"/>
          <p:cNvSpPr txBox="1"/>
          <p:nvPr/>
        </p:nvSpPr>
        <p:spPr>
          <a:xfrm>
            <a:off x="457200" y="2573338"/>
            <a:ext cx="8269288" cy="21859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it-IT" sz="2800" b="1" dirty="0">
                <a:solidFill>
                  <a:schemeClr val="accent6">
                    <a:lumMod val="75000"/>
                  </a:schemeClr>
                </a:solidFill>
                <a:latin typeface="+mn-lt"/>
              </a:rPr>
              <a:t>Ma questo è niente rispetto ai danni causati dal</a:t>
            </a:r>
          </a:p>
          <a:p>
            <a:pPr>
              <a:defRPr/>
            </a:pPr>
            <a:endParaRPr lang="it-IT" dirty="0">
              <a:latin typeface="+mn-lt"/>
            </a:endParaRPr>
          </a:p>
          <a:p>
            <a:pPr algn="ctr">
              <a:defRPr/>
            </a:pPr>
            <a:r>
              <a:rPr lang="it-IT" sz="4000" b="1" dirty="0">
                <a:solidFill>
                  <a:srgbClr val="FF0000"/>
                </a:solidFill>
                <a:latin typeface="+mn-lt"/>
              </a:rPr>
              <a:t>BLOCCO ECONOMICO</a:t>
            </a:r>
          </a:p>
          <a:p>
            <a:pPr>
              <a:defRPr/>
            </a:pPr>
            <a:endParaRPr lang="it-IT" dirty="0">
              <a:latin typeface="+mn-lt"/>
            </a:endParaRPr>
          </a:p>
          <a:p>
            <a:pPr algn="ctr">
              <a:defRPr/>
            </a:pPr>
            <a:r>
              <a:rPr lang="it-IT" sz="2800" b="1" dirty="0">
                <a:solidFill>
                  <a:schemeClr val="accent6">
                    <a:lumMod val="75000"/>
                  </a:schemeClr>
                </a:solidFill>
                <a:latin typeface="+mn-lt"/>
              </a:rPr>
              <a:t>che colpisce l’isola oramai da 50 anni</a:t>
            </a: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>
          <a:xfrm>
            <a:off x="4183063" y="6381750"/>
            <a:ext cx="4046537" cy="476250"/>
          </a:xfrm>
        </p:spPr>
        <p:txBody>
          <a:bodyPr/>
          <a:lstStyle/>
          <a:p>
            <a:pPr algn="r">
              <a:defRPr/>
            </a:pPr>
            <a:r>
              <a:rPr lang="en-US" dirty="0" smtClean="0">
                <a:solidFill>
                  <a:schemeClr val="accent4">
                    <a:lumMod val="10000"/>
                  </a:schemeClr>
                </a:solidFill>
              </a:rPr>
              <a:t>Dipartimento Solidarietà Internazionale</a:t>
            </a:r>
            <a:endParaRPr lang="en-US" dirty="0">
              <a:solidFill>
                <a:schemeClr val="accent4">
                  <a:lumMod val="10000"/>
                </a:schemeClr>
              </a:solidFill>
            </a:endParaRPr>
          </a:p>
        </p:txBody>
      </p:sp>
      <p:pic>
        <p:nvPicPr>
          <p:cNvPr id="8198" name="Immagine 5" descr="prc_100.gif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191500" y="5905500"/>
            <a:ext cx="952500" cy="952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Segnaposto testo 2"/>
          <p:cNvSpPr>
            <a:spLocks noGrp="1"/>
          </p:cNvSpPr>
          <p:nvPr>
            <p:ph type="body" idx="1"/>
          </p:nvPr>
        </p:nvSpPr>
        <p:spPr>
          <a:xfrm>
            <a:off x="392113" y="255588"/>
            <a:ext cx="8294687" cy="1246187"/>
          </a:xfrm>
        </p:spPr>
        <p:txBody>
          <a:bodyPr/>
          <a:lstStyle/>
          <a:p>
            <a:pPr algn="ctr"/>
            <a:r>
              <a:rPr lang="it-IT" sz="2800" smtClean="0">
                <a:solidFill>
                  <a:srgbClr val="FF0000"/>
                </a:solidFill>
              </a:rPr>
              <a:t>Il blocco economico, commerciale e finanziario contro Cuba è illegale e fuori dal diritto internazionale</a:t>
            </a:r>
          </a:p>
        </p:txBody>
      </p:sp>
      <p:sp>
        <p:nvSpPr>
          <p:cNvPr id="10" name="CasellaDiTesto 9"/>
          <p:cNvSpPr txBox="1"/>
          <p:nvPr/>
        </p:nvSpPr>
        <p:spPr>
          <a:xfrm>
            <a:off x="4479925" y="4375150"/>
            <a:ext cx="4129088" cy="19081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just">
              <a:defRPr/>
            </a:pPr>
            <a:r>
              <a:rPr lang="it-IT" sz="2000" dirty="0">
                <a:solidFill>
                  <a:schemeClr val="accent6">
                    <a:lumMod val="75000"/>
                  </a:schemeClr>
                </a:solidFill>
              </a:rPr>
              <a:t>Il Blocco Usa vuole sovvertire l’ordinamento politico del </a:t>
            </a:r>
            <a:r>
              <a:rPr lang="it-IT" sz="2000" dirty="0">
                <a:solidFill>
                  <a:schemeClr val="accent6">
                    <a:lumMod val="75000"/>
                  </a:schemeClr>
                </a:solidFill>
              </a:rPr>
              <a:t>Paese. Questa pratica è </a:t>
            </a:r>
            <a:r>
              <a:rPr lang="it-IT" sz="2000" dirty="0">
                <a:solidFill>
                  <a:schemeClr val="accent6">
                    <a:lumMod val="75000"/>
                  </a:schemeClr>
                </a:solidFill>
              </a:rPr>
              <a:t>considerata illegittima </a:t>
            </a:r>
            <a:r>
              <a:rPr lang="it-IT" sz="2000" dirty="0">
                <a:solidFill>
                  <a:schemeClr val="accent6">
                    <a:lumMod val="75000"/>
                  </a:schemeClr>
                </a:solidFill>
              </a:rPr>
              <a:t>sotto il profilo del Diritto Internazionale</a:t>
            </a:r>
            <a:r>
              <a:rPr lang="it-IT" sz="2000" dirty="0">
                <a:solidFill>
                  <a:schemeClr val="accent6">
                    <a:lumMod val="75000"/>
                  </a:schemeClr>
                </a:solidFill>
              </a:rPr>
              <a:t>.</a:t>
            </a:r>
          </a:p>
          <a:p>
            <a:pPr>
              <a:defRPr/>
            </a:pPr>
            <a:endParaRPr lang="it-IT" dirty="0"/>
          </a:p>
        </p:txBody>
      </p:sp>
      <p:sp>
        <p:nvSpPr>
          <p:cNvPr id="12" name="CasellaDiTesto 11"/>
          <p:cNvSpPr txBox="1"/>
          <p:nvPr/>
        </p:nvSpPr>
        <p:spPr>
          <a:xfrm>
            <a:off x="4454525" y="1671638"/>
            <a:ext cx="4219575" cy="25542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just">
              <a:defRPr/>
            </a:pPr>
            <a:r>
              <a:rPr lang="it-IT" sz="2000" dirty="0" err="1">
                <a:solidFill>
                  <a:schemeClr val="accent6">
                    <a:lumMod val="75000"/>
                  </a:schemeClr>
                </a:solidFill>
              </a:rPr>
              <a:t>ll</a:t>
            </a:r>
            <a:r>
              <a:rPr lang="it-IT" sz="2000" dirty="0">
                <a:solidFill>
                  <a:schemeClr val="accent6">
                    <a:lumMod val="75000"/>
                  </a:schemeClr>
                </a:solidFill>
              </a:rPr>
              <a:t> primo aspetto è </a:t>
            </a:r>
            <a:r>
              <a:rPr lang="it-IT" sz="2000" dirty="0">
                <a:solidFill>
                  <a:schemeClr val="accent6">
                    <a:lumMod val="75000"/>
                  </a:schemeClr>
                </a:solidFill>
              </a:rPr>
              <a:t>quello di privare </a:t>
            </a:r>
            <a:r>
              <a:rPr lang="it-IT" sz="2000" dirty="0">
                <a:solidFill>
                  <a:schemeClr val="accent6">
                    <a:lumMod val="75000"/>
                  </a:schemeClr>
                </a:solidFill>
              </a:rPr>
              <a:t>di entrate </a:t>
            </a:r>
            <a:r>
              <a:rPr lang="it-IT" sz="2000" dirty="0">
                <a:solidFill>
                  <a:schemeClr val="accent6">
                    <a:lumMod val="75000"/>
                  </a:schemeClr>
                </a:solidFill>
              </a:rPr>
              <a:t>economiche Cuba, </a:t>
            </a:r>
            <a:r>
              <a:rPr lang="it-IT" sz="2000" dirty="0">
                <a:solidFill>
                  <a:schemeClr val="accent6">
                    <a:lumMod val="75000"/>
                  </a:schemeClr>
                </a:solidFill>
              </a:rPr>
              <a:t>con </a:t>
            </a:r>
            <a:r>
              <a:rPr lang="it-IT" sz="2000" dirty="0">
                <a:solidFill>
                  <a:schemeClr val="accent6">
                    <a:lumMod val="75000"/>
                  </a:schemeClr>
                </a:solidFill>
              </a:rPr>
              <a:t>l’obiettivo di </a:t>
            </a:r>
            <a:r>
              <a:rPr lang="it-IT" sz="2000" dirty="0">
                <a:solidFill>
                  <a:schemeClr val="accent6">
                    <a:lumMod val="75000"/>
                  </a:schemeClr>
                </a:solidFill>
              </a:rPr>
              <a:t>obbligarla a modificare le proprie posizioni internazionali</a:t>
            </a:r>
            <a:r>
              <a:rPr lang="it-IT" sz="2000" dirty="0">
                <a:solidFill>
                  <a:schemeClr val="accent6">
                    <a:lumMod val="75000"/>
                  </a:schemeClr>
                </a:solidFill>
              </a:rPr>
              <a:t>; si vuole così rendere </a:t>
            </a:r>
            <a:r>
              <a:rPr lang="it-IT" sz="2000" dirty="0">
                <a:solidFill>
                  <a:schemeClr val="accent6">
                    <a:lumMod val="75000"/>
                  </a:schemeClr>
                </a:solidFill>
              </a:rPr>
              <a:t>il più difficile </a:t>
            </a:r>
            <a:r>
              <a:rPr lang="it-IT" sz="2000" dirty="0">
                <a:solidFill>
                  <a:schemeClr val="accent6">
                    <a:lumMod val="75000"/>
                  </a:schemeClr>
                </a:solidFill>
              </a:rPr>
              <a:t>possibile (ed </a:t>
            </a:r>
            <a:r>
              <a:rPr lang="it-IT" sz="2000" dirty="0">
                <a:solidFill>
                  <a:schemeClr val="accent6">
                    <a:lumMod val="75000"/>
                  </a:schemeClr>
                </a:solidFill>
              </a:rPr>
              <a:t>eventualmente </a:t>
            </a:r>
            <a:r>
              <a:rPr lang="it-IT" sz="2000" dirty="0">
                <a:solidFill>
                  <a:schemeClr val="accent6">
                    <a:lumMod val="75000"/>
                  </a:schemeClr>
                </a:solidFill>
              </a:rPr>
              <a:t>impedire) </a:t>
            </a:r>
            <a:r>
              <a:rPr lang="it-IT" sz="2000" dirty="0">
                <a:solidFill>
                  <a:schemeClr val="accent6">
                    <a:lumMod val="75000"/>
                  </a:schemeClr>
                </a:solidFill>
              </a:rPr>
              <a:t>il commercio di Cuba con il resto del mondo.</a:t>
            </a:r>
          </a:p>
        </p:txBody>
      </p:sp>
      <p:pic>
        <p:nvPicPr>
          <p:cNvPr id="9221" name="Segnaposto contenuto 13" descr="Senza titolo-1.jpg"/>
          <p:cNvPicPr>
            <a:picLocks noGrp="1" noChangeAspect="1"/>
          </p:cNvPicPr>
          <p:nvPr>
            <p:ph sz="half" idx="2"/>
          </p:nvPr>
        </p:nvPicPr>
        <p:blipFill>
          <a:blip r:embed="rId4"/>
          <a:srcRect/>
          <a:stretch>
            <a:fillRect/>
          </a:stretch>
        </p:blipFill>
        <p:spPr>
          <a:xfrm>
            <a:off x="1125538" y="1600200"/>
            <a:ext cx="2573337" cy="3951288"/>
          </a:xfrm>
        </p:spPr>
      </p:pic>
      <p:sp>
        <p:nvSpPr>
          <p:cNvPr id="7" name="Segnaposto piè di pagina 6"/>
          <p:cNvSpPr>
            <a:spLocks noGrp="1"/>
          </p:cNvSpPr>
          <p:nvPr>
            <p:ph type="ftr" sz="quarter" idx="11"/>
          </p:nvPr>
        </p:nvSpPr>
        <p:spPr>
          <a:xfrm>
            <a:off x="4313238" y="6381750"/>
            <a:ext cx="3890962" cy="476250"/>
          </a:xfrm>
        </p:spPr>
        <p:txBody>
          <a:bodyPr/>
          <a:lstStyle/>
          <a:p>
            <a:pPr algn="r">
              <a:defRPr/>
            </a:pPr>
            <a:r>
              <a:rPr lang="en-US" dirty="0" smtClean="0">
                <a:solidFill>
                  <a:schemeClr val="accent4">
                    <a:lumMod val="10000"/>
                  </a:schemeClr>
                </a:solidFill>
              </a:rPr>
              <a:t>Dipartimento Solidarietà Internazionale</a:t>
            </a:r>
            <a:endParaRPr lang="en-US" dirty="0">
              <a:solidFill>
                <a:schemeClr val="accent4">
                  <a:lumMod val="10000"/>
                </a:schemeClr>
              </a:solidFill>
            </a:endParaRPr>
          </a:p>
        </p:txBody>
      </p:sp>
      <p:pic>
        <p:nvPicPr>
          <p:cNvPr id="9223" name="Immagine 7" descr="prc_100.gif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8191500" y="5905500"/>
            <a:ext cx="952500" cy="952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Segnaposto contenuto 6" descr="cuba34.jpg"/>
          <p:cNvPicPr>
            <a:picLocks noGrp="1" noChangeAspect="1"/>
          </p:cNvPicPr>
          <p:nvPr>
            <p:ph sz="half" idx="2"/>
          </p:nvPr>
        </p:nvPicPr>
        <p:blipFill>
          <a:blip r:embed="rId3"/>
          <a:srcRect/>
          <a:stretch>
            <a:fillRect/>
          </a:stretch>
        </p:blipFill>
        <p:spPr>
          <a:xfrm>
            <a:off x="1331913" y="1827213"/>
            <a:ext cx="2600325" cy="3670300"/>
          </a:xfrm>
        </p:spPr>
      </p:pic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pPr>
              <a:buFontTx/>
              <a:buNone/>
              <a:defRPr/>
            </a:pPr>
            <a:r>
              <a:rPr lang="it-IT" dirty="0" smtClean="0">
                <a:solidFill>
                  <a:schemeClr val="accent6">
                    <a:lumMod val="75000"/>
                  </a:schemeClr>
                </a:solidFill>
              </a:rPr>
              <a:t>Il secondo aspetto è dato</a:t>
            </a:r>
          </a:p>
          <a:p>
            <a:pPr>
              <a:buFontTx/>
              <a:buNone/>
              <a:defRPr/>
            </a:pPr>
            <a:r>
              <a:rPr lang="it-IT" dirty="0" smtClean="0">
                <a:solidFill>
                  <a:schemeClr val="accent6">
                    <a:lumMod val="75000"/>
                  </a:schemeClr>
                </a:solidFill>
              </a:rPr>
              <a:t>dal carattere extraterritoriale</a:t>
            </a:r>
          </a:p>
          <a:p>
            <a:pPr>
              <a:buFontTx/>
              <a:buNone/>
              <a:defRPr/>
            </a:pPr>
            <a:r>
              <a:rPr lang="it-IT" dirty="0" smtClean="0">
                <a:solidFill>
                  <a:schemeClr val="accent6">
                    <a:lumMod val="75000"/>
                  </a:schemeClr>
                </a:solidFill>
              </a:rPr>
              <a:t>del Blocco che colpisce non</a:t>
            </a:r>
          </a:p>
          <a:p>
            <a:pPr>
              <a:buFontTx/>
              <a:buNone/>
              <a:defRPr/>
            </a:pPr>
            <a:r>
              <a:rPr lang="it-IT" dirty="0" smtClean="0">
                <a:solidFill>
                  <a:schemeClr val="accent6">
                    <a:lumMod val="75000"/>
                  </a:schemeClr>
                </a:solidFill>
              </a:rPr>
              <a:t>solo Cuba ma tutti i Paesi</a:t>
            </a:r>
          </a:p>
          <a:p>
            <a:pPr>
              <a:buFontTx/>
              <a:buNone/>
              <a:defRPr/>
            </a:pPr>
            <a:r>
              <a:rPr lang="it-IT" dirty="0" smtClean="0">
                <a:solidFill>
                  <a:schemeClr val="accent6">
                    <a:lumMod val="75000"/>
                  </a:schemeClr>
                </a:solidFill>
              </a:rPr>
              <a:t>con cui commercia, i quali</a:t>
            </a:r>
          </a:p>
          <a:p>
            <a:pPr>
              <a:buFontTx/>
              <a:buNone/>
              <a:defRPr/>
            </a:pPr>
            <a:r>
              <a:rPr lang="it-IT" dirty="0" smtClean="0">
                <a:solidFill>
                  <a:schemeClr val="accent6">
                    <a:lumMod val="75000"/>
                  </a:schemeClr>
                </a:solidFill>
              </a:rPr>
              <a:t>diventano oggetto di</a:t>
            </a:r>
          </a:p>
          <a:p>
            <a:pPr>
              <a:buFontTx/>
              <a:buNone/>
              <a:defRPr/>
            </a:pPr>
            <a:r>
              <a:rPr lang="it-IT" dirty="0" smtClean="0">
                <a:solidFill>
                  <a:schemeClr val="accent6">
                    <a:lumMod val="75000"/>
                  </a:schemeClr>
                </a:solidFill>
              </a:rPr>
              <a:t>rappresaglia economica da</a:t>
            </a:r>
          </a:p>
          <a:p>
            <a:pPr>
              <a:buFontTx/>
              <a:buNone/>
              <a:defRPr/>
            </a:pPr>
            <a:r>
              <a:rPr lang="it-IT" dirty="0" smtClean="0">
                <a:solidFill>
                  <a:schemeClr val="accent6">
                    <a:lumMod val="75000"/>
                  </a:schemeClr>
                </a:solidFill>
              </a:rPr>
              <a:t>parte del governo degli Stati</a:t>
            </a:r>
          </a:p>
          <a:p>
            <a:pPr>
              <a:buFontTx/>
              <a:buNone/>
              <a:defRPr/>
            </a:pPr>
            <a:r>
              <a:rPr lang="it-IT" dirty="0" smtClean="0">
                <a:solidFill>
                  <a:schemeClr val="accent6">
                    <a:lumMod val="75000"/>
                  </a:schemeClr>
                </a:solidFill>
              </a:rPr>
              <a:t>Uniti.</a:t>
            </a:r>
            <a:endParaRPr lang="it-IT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10244" name="CasellaDiTesto 7"/>
          <p:cNvSpPr txBox="1">
            <a:spLocks noChangeArrowheads="1"/>
          </p:cNvSpPr>
          <p:nvPr/>
        </p:nvSpPr>
        <p:spPr bwMode="auto">
          <a:xfrm>
            <a:off x="1306513" y="444500"/>
            <a:ext cx="7235825" cy="954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it-IT" sz="2800" b="1">
                <a:solidFill>
                  <a:srgbClr val="FF0000"/>
                </a:solidFill>
              </a:rPr>
              <a:t>… ma il Blocco colpisce pure i Paesi che hanno rapporti economici con Cuba</a:t>
            </a: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>
          <a:xfrm>
            <a:off x="3738563" y="6224588"/>
            <a:ext cx="4478337" cy="476250"/>
          </a:xfrm>
        </p:spPr>
        <p:txBody>
          <a:bodyPr/>
          <a:lstStyle/>
          <a:p>
            <a:pPr algn="r">
              <a:defRPr/>
            </a:pPr>
            <a:r>
              <a:rPr lang="en-US" dirty="0" smtClean="0">
                <a:solidFill>
                  <a:schemeClr val="accent4">
                    <a:lumMod val="10000"/>
                  </a:schemeClr>
                </a:solidFill>
              </a:rPr>
              <a:t>Dipartimento Solidarietà Internazionale</a:t>
            </a:r>
            <a:endParaRPr lang="en-US" dirty="0">
              <a:solidFill>
                <a:schemeClr val="accent4">
                  <a:lumMod val="10000"/>
                </a:schemeClr>
              </a:solidFill>
            </a:endParaRPr>
          </a:p>
        </p:txBody>
      </p:sp>
      <p:pic>
        <p:nvPicPr>
          <p:cNvPr id="10246" name="Immagine 6" descr="prc_100.gif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191500" y="5905500"/>
            <a:ext cx="952500" cy="952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allAtOnce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just"/>
            <a:r>
              <a:rPr lang="it-IT" sz="2800" b="1" smtClean="0">
                <a:solidFill>
                  <a:srgbClr val="FF0000"/>
                </a:solidFill>
              </a:rPr>
              <a:t>Dal 1992, le Nazioni Unite, hanno condannato per ben diciassette volte consecutive il Blocco</a:t>
            </a:r>
          </a:p>
        </p:txBody>
      </p:sp>
      <p:graphicFrame>
        <p:nvGraphicFramePr>
          <p:cNvPr id="8" name="Segnaposto contenuto 7"/>
          <p:cNvGraphicFramePr>
            <a:graphicFrameLocks noGrp="1"/>
          </p:cNvGraphicFramePr>
          <p:nvPr>
            <p:ph sz="half" idx="2"/>
          </p:nvPr>
        </p:nvGraphicFramePr>
        <p:xfrm>
          <a:off x="457200" y="1516063"/>
          <a:ext cx="5851525" cy="212566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50240"/>
                <a:gridCol w="650240"/>
                <a:gridCol w="650240"/>
                <a:gridCol w="650240"/>
                <a:gridCol w="650240"/>
                <a:gridCol w="650240"/>
                <a:gridCol w="650240"/>
                <a:gridCol w="650240"/>
                <a:gridCol w="650240"/>
              </a:tblGrid>
              <a:tr h="344224">
                <a:tc>
                  <a:txBody>
                    <a:bodyPr/>
                    <a:lstStyle/>
                    <a:p>
                      <a:r>
                        <a:rPr lang="it-IT" dirty="0"/>
                        <a:t> </a:t>
                      </a:r>
                      <a:r>
                        <a:rPr lang="it-IT" dirty="0">
                          <a:latin typeface="Arial Unicode MS"/>
                        </a:rPr>
                        <a:t> </a:t>
                      </a:r>
                      <a:endParaRPr lang="it-IT" dirty="0"/>
                    </a:p>
                  </a:txBody>
                  <a:tcPr marL="38100" marR="38100" marT="38100" marB="38100"/>
                </a:tc>
                <a:tc>
                  <a:txBody>
                    <a:bodyPr/>
                    <a:lstStyle/>
                    <a:p>
                      <a:r>
                        <a:rPr lang="it-IT" sz="1000" b="1"/>
                        <a:t>24.11.92</a:t>
                      </a:r>
                      <a:endParaRPr lang="it-IT"/>
                    </a:p>
                  </a:txBody>
                  <a:tcPr marL="38100" marR="38100" marT="38100" marB="38100"/>
                </a:tc>
                <a:tc>
                  <a:txBody>
                    <a:bodyPr/>
                    <a:lstStyle/>
                    <a:p>
                      <a:r>
                        <a:rPr lang="it-IT" sz="1000" b="1"/>
                        <a:t>03.11.93</a:t>
                      </a:r>
                      <a:endParaRPr lang="it-IT"/>
                    </a:p>
                  </a:txBody>
                  <a:tcPr marL="38100" marR="38100" marT="38100" marB="38100"/>
                </a:tc>
                <a:tc>
                  <a:txBody>
                    <a:bodyPr/>
                    <a:lstStyle/>
                    <a:p>
                      <a:r>
                        <a:rPr lang="it-IT" sz="1000" b="1"/>
                        <a:t>26.10.94</a:t>
                      </a:r>
                      <a:endParaRPr lang="it-IT"/>
                    </a:p>
                  </a:txBody>
                  <a:tcPr marL="38100" marR="38100" marT="38100" marB="38100"/>
                </a:tc>
                <a:tc>
                  <a:txBody>
                    <a:bodyPr/>
                    <a:lstStyle/>
                    <a:p>
                      <a:r>
                        <a:rPr lang="it-IT" sz="1000" b="1"/>
                        <a:t>02.11.95</a:t>
                      </a:r>
                      <a:endParaRPr lang="it-IT"/>
                    </a:p>
                  </a:txBody>
                  <a:tcPr marL="38100" marR="38100" marT="38100" marB="38100"/>
                </a:tc>
                <a:tc>
                  <a:txBody>
                    <a:bodyPr/>
                    <a:lstStyle/>
                    <a:p>
                      <a:r>
                        <a:rPr lang="it-IT" sz="1000" b="1"/>
                        <a:t>21.11.96</a:t>
                      </a:r>
                      <a:endParaRPr lang="it-IT"/>
                    </a:p>
                  </a:txBody>
                  <a:tcPr marL="38100" marR="38100" marT="38100" marB="38100"/>
                </a:tc>
                <a:tc>
                  <a:txBody>
                    <a:bodyPr/>
                    <a:lstStyle/>
                    <a:p>
                      <a:r>
                        <a:rPr lang="it-IT" sz="1000" b="1"/>
                        <a:t>xx.10.97</a:t>
                      </a:r>
                      <a:endParaRPr lang="it-IT"/>
                    </a:p>
                  </a:txBody>
                  <a:tcPr marL="38100" marR="38100" marT="38100" marB="38100"/>
                </a:tc>
                <a:tc>
                  <a:txBody>
                    <a:bodyPr/>
                    <a:lstStyle/>
                    <a:p>
                      <a:r>
                        <a:rPr lang="it-IT" sz="1000" b="1"/>
                        <a:t>14.10.98</a:t>
                      </a:r>
                      <a:endParaRPr lang="it-IT"/>
                    </a:p>
                  </a:txBody>
                  <a:tcPr marL="38100" marR="38100" marT="38100" marB="38100"/>
                </a:tc>
                <a:tc>
                  <a:txBody>
                    <a:bodyPr/>
                    <a:lstStyle/>
                    <a:p>
                      <a:r>
                        <a:rPr lang="it-IT" sz="1000" b="1"/>
                        <a:t>09.11.99</a:t>
                      </a:r>
                      <a:endParaRPr lang="it-IT"/>
                    </a:p>
                  </a:txBody>
                  <a:tcPr marL="38100" marR="38100" marT="38100" marB="38100"/>
                </a:tc>
              </a:tr>
              <a:tr h="564527">
                <a:tc>
                  <a:txBody>
                    <a:bodyPr/>
                    <a:lstStyle/>
                    <a:p>
                      <a:r>
                        <a:rPr lang="it-IT" b="1" dirty="0" smtClean="0"/>
                        <a:t>SI</a:t>
                      </a:r>
                      <a:endParaRPr lang="it-IT" dirty="0"/>
                    </a:p>
                  </a:txBody>
                  <a:tcPr marL="38100" marR="38100" marT="38100" marB="38100"/>
                </a:tc>
                <a:tc>
                  <a:txBody>
                    <a:bodyPr/>
                    <a:lstStyle/>
                    <a:p>
                      <a:r>
                        <a:rPr lang="it-IT" dirty="0"/>
                        <a:t>59</a:t>
                      </a:r>
                    </a:p>
                  </a:txBody>
                  <a:tcPr marL="38100" marR="38100" marT="38100" marB="38100"/>
                </a:tc>
                <a:tc>
                  <a:txBody>
                    <a:bodyPr/>
                    <a:lstStyle/>
                    <a:p>
                      <a:r>
                        <a:rPr lang="it-IT"/>
                        <a:t>88</a:t>
                      </a:r>
                    </a:p>
                  </a:txBody>
                  <a:tcPr marL="38100" marR="38100" marT="38100" marB="38100"/>
                </a:tc>
                <a:tc>
                  <a:txBody>
                    <a:bodyPr/>
                    <a:lstStyle/>
                    <a:p>
                      <a:r>
                        <a:rPr lang="it-IT"/>
                        <a:t>101</a:t>
                      </a:r>
                    </a:p>
                  </a:txBody>
                  <a:tcPr marL="38100" marR="38100" marT="38100" marB="38100"/>
                </a:tc>
                <a:tc>
                  <a:txBody>
                    <a:bodyPr/>
                    <a:lstStyle/>
                    <a:p>
                      <a:r>
                        <a:rPr lang="it-IT"/>
                        <a:t>117</a:t>
                      </a:r>
                    </a:p>
                  </a:txBody>
                  <a:tcPr marL="38100" marR="38100" marT="38100" marB="38100"/>
                </a:tc>
                <a:tc>
                  <a:txBody>
                    <a:bodyPr/>
                    <a:lstStyle/>
                    <a:p>
                      <a:r>
                        <a:rPr lang="it-IT"/>
                        <a:t>137</a:t>
                      </a:r>
                    </a:p>
                  </a:txBody>
                  <a:tcPr marL="38100" marR="38100" marT="38100" marB="38100"/>
                </a:tc>
                <a:tc>
                  <a:txBody>
                    <a:bodyPr/>
                    <a:lstStyle/>
                    <a:p>
                      <a:r>
                        <a:rPr lang="it-IT"/>
                        <a:t>143</a:t>
                      </a:r>
                    </a:p>
                  </a:txBody>
                  <a:tcPr marL="38100" marR="38100" marT="38100" marB="38100"/>
                </a:tc>
                <a:tc>
                  <a:txBody>
                    <a:bodyPr/>
                    <a:lstStyle/>
                    <a:p>
                      <a:r>
                        <a:rPr lang="it-IT"/>
                        <a:t>157</a:t>
                      </a:r>
                    </a:p>
                  </a:txBody>
                  <a:tcPr marL="38100" marR="38100" marT="38100" marB="38100"/>
                </a:tc>
                <a:tc>
                  <a:txBody>
                    <a:bodyPr/>
                    <a:lstStyle/>
                    <a:p>
                      <a:r>
                        <a:rPr lang="it-IT" dirty="0"/>
                        <a:t>155</a:t>
                      </a:r>
                    </a:p>
                  </a:txBody>
                  <a:tcPr marL="38100" marR="38100" marT="38100" marB="38100"/>
                </a:tc>
              </a:tr>
              <a:tr h="335045">
                <a:tc>
                  <a:txBody>
                    <a:bodyPr/>
                    <a:lstStyle/>
                    <a:p>
                      <a:r>
                        <a:rPr lang="it-IT" b="1" dirty="0" smtClean="0"/>
                        <a:t>NO</a:t>
                      </a:r>
                      <a:endParaRPr lang="it-IT" dirty="0"/>
                    </a:p>
                  </a:txBody>
                  <a:tcPr marL="38100" marR="38100" marT="38100" marB="38100"/>
                </a:tc>
                <a:tc>
                  <a:txBody>
                    <a:bodyPr/>
                    <a:lstStyle/>
                    <a:p>
                      <a:r>
                        <a:rPr lang="it-IT"/>
                        <a:t>3</a:t>
                      </a:r>
                    </a:p>
                  </a:txBody>
                  <a:tcPr marL="38100" marR="38100" marT="38100" marB="38100"/>
                </a:tc>
                <a:tc>
                  <a:txBody>
                    <a:bodyPr/>
                    <a:lstStyle/>
                    <a:p>
                      <a:r>
                        <a:rPr lang="it-IT"/>
                        <a:t>4</a:t>
                      </a:r>
                    </a:p>
                  </a:txBody>
                  <a:tcPr marL="38100" marR="38100" marT="38100" marB="38100"/>
                </a:tc>
                <a:tc>
                  <a:txBody>
                    <a:bodyPr/>
                    <a:lstStyle/>
                    <a:p>
                      <a:r>
                        <a:rPr lang="it-IT"/>
                        <a:t>2</a:t>
                      </a:r>
                    </a:p>
                  </a:txBody>
                  <a:tcPr marL="38100" marR="38100" marT="38100" marB="38100"/>
                </a:tc>
                <a:tc>
                  <a:txBody>
                    <a:bodyPr/>
                    <a:lstStyle/>
                    <a:p>
                      <a:r>
                        <a:rPr lang="it-IT"/>
                        <a:t>3</a:t>
                      </a:r>
                    </a:p>
                  </a:txBody>
                  <a:tcPr marL="38100" marR="38100" marT="38100" marB="38100"/>
                </a:tc>
                <a:tc>
                  <a:txBody>
                    <a:bodyPr/>
                    <a:lstStyle/>
                    <a:p>
                      <a:r>
                        <a:rPr lang="it-IT"/>
                        <a:t>3</a:t>
                      </a:r>
                    </a:p>
                  </a:txBody>
                  <a:tcPr marL="38100" marR="38100" marT="38100" marB="38100"/>
                </a:tc>
                <a:tc>
                  <a:txBody>
                    <a:bodyPr/>
                    <a:lstStyle/>
                    <a:p>
                      <a:r>
                        <a:rPr lang="it-IT" dirty="0"/>
                        <a:t>3</a:t>
                      </a:r>
                    </a:p>
                  </a:txBody>
                  <a:tcPr marL="38100" marR="38100" marT="38100" marB="38100"/>
                </a:tc>
                <a:tc>
                  <a:txBody>
                    <a:bodyPr/>
                    <a:lstStyle/>
                    <a:p>
                      <a:r>
                        <a:rPr lang="it-IT"/>
                        <a:t>2</a:t>
                      </a:r>
                    </a:p>
                  </a:txBody>
                  <a:tcPr marL="38100" marR="38100" marT="38100" marB="38100"/>
                </a:tc>
                <a:tc>
                  <a:txBody>
                    <a:bodyPr/>
                    <a:lstStyle/>
                    <a:p>
                      <a:r>
                        <a:rPr lang="it-IT"/>
                        <a:t>2</a:t>
                      </a:r>
                    </a:p>
                  </a:txBody>
                  <a:tcPr marL="38100" marR="38100" marT="38100" marB="38100"/>
                </a:tc>
              </a:tr>
              <a:tr h="335045">
                <a:tc>
                  <a:txBody>
                    <a:bodyPr/>
                    <a:lstStyle/>
                    <a:p>
                      <a:r>
                        <a:rPr lang="it-IT" b="1" dirty="0" err="1" smtClean="0"/>
                        <a:t>Ast</a:t>
                      </a:r>
                      <a:endParaRPr lang="it-IT" dirty="0"/>
                    </a:p>
                  </a:txBody>
                  <a:tcPr marL="38100" marR="38100" marT="38100" marB="38100"/>
                </a:tc>
                <a:tc>
                  <a:txBody>
                    <a:bodyPr/>
                    <a:lstStyle/>
                    <a:p>
                      <a:r>
                        <a:rPr lang="it-IT"/>
                        <a:t>71</a:t>
                      </a:r>
                    </a:p>
                  </a:txBody>
                  <a:tcPr marL="38100" marR="38100" marT="38100" marB="38100"/>
                </a:tc>
                <a:tc>
                  <a:txBody>
                    <a:bodyPr/>
                    <a:lstStyle/>
                    <a:p>
                      <a:r>
                        <a:rPr lang="it-IT"/>
                        <a:t>57</a:t>
                      </a:r>
                    </a:p>
                  </a:txBody>
                  <a:tcPr marL="38100" marR="38100" marT="38100" marB="38100"/>
                </a:tc>
                <a:tc>
                  <a:txBody>
                    <a:bodyPr/>
                    <a:lstStyle/>
                    <a:p>
                      <a:r>
                        <a:rPr lang="it-IT"/>
                        <a:t>48</a:t>
                      </a:r>
                    </a:p>
                  </a:txBody>
                  <a:tcPr marL="38100" marR="38100" marT="38100" marB="38100"/>
                </a:tc>
                <a:tc>
                  <a:txBody>
                    <a:bodyPr/>
                    <a:lstStyle/>
                    <a:p>
                      <a:r>
                        <a:rPr lang="it-IT"/>
                        <a:t>38</a:t>
                      </a:r>
                    </a:p>
                  </a:txBody>
                  <a:tcPr marL="38100" marR="38100" marT="38100" marB="38100"/>
                </a:tc>
                <a:tc>
                  <a:txBody>
                    <a:bodyPr/>
                    <a:lstStyle/>
                    <a:p>
                      <a:r>
                        <a:rPr lang="it-IT"/>
                        <a:t>25</a:t>
                      </a:r>
                    </a:p>
                  </a:txBody>
                  <a:tcPr marL="38100" marR="38100" marT="38100" marB="38100"/>
                </a:tc>
                <a:tc>
                  <a:txBody>
                    <a:bodyPr/>
                    <a:lstStyle/>
                    <a:p>
                      <a:r>
                        <a:rPr lang="it-IT"/>
                        <a:t>17</a:t>
                      </a:r>
                    </a:p>
                  </a:txBody>
                  <a:tcPr marL="38100" marR="38100" marT="38100" marB="38100"/>
                </a:tc>
                <a:tc>
                  <a:txBody>
                    <a:bodyPr/>
                    <a:lstStyle/>
                    <a:p>
                      <a:r>
                        <a:rPr lang="it-IT"/>
                        <a:t>12</a:t>
                      </a:r>
                    </a:p>
                  </a:txBody>
                  <a:tcPr marL="38100" marR="38100" marT="38100" marB="38100"/>
                </a:tc>
                <a:tc>
                  <a:txBody>
                    <a:bodyPr/>
                    <a:lstStyle/>
                    <a:p>
                      <a:r>
                        <a:rPr lang="it-IT"/>
                        <a:t>8</a:t>
                      </a:r>
                    </a:p>
                  </a:txBody>
                  <a:tcPr marL="38100" marR="38100" marT="38100" marB="38100"/>
                </a:tc>
              </a:tr>
              <a:tr h="509451">
                <a:tc>
                  <a:txBody>
                    <a:bodyPr/>
                    <a:lstStyle/>
                    <a:p>
                      <a:r>
                        <a:rPr lang="it-IT" sz="1600" b="1" dirty="0" smtClean="0"/>
                        <a:t>Italia</a:t>
                      </a:r>
                      <a:endParaRPr lang="it-IT" dirty="0"/>
                    </a:p>
                  </a:txBody>
                  <a:tcPr marL="38100" marR="38100" marT="38100" marB="381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400" dirty="0" err="1" smtClean="0"/>
                        <a:t>ast</a:t>
                      </a:r>
                      <a:endParaRPr lang="it-IT" sz="4400" dirty="0"/>
                    </a:p>
                  </a:txBody>
                  <a:tcPr marL="38100" marR="38100" marT="38100" marB="381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400" dirty="0" err="1" smtClean="0"/>
                        <a:t>ast</a:t>
                      </a:r>
                      <a:endParaRPr lang="it-IT" sz="4400" dirty="0"/>
                    </a:p>
                  </a:txBody>
                  <a:tcPr marL="38100" marR="38100" marT="38100" marB="381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400" dirty="0" err="1" smtClean="0"/>
                        <a:t>ast</a:t>
                      </a:r>
                      <a:endParaRPr lang="it-IT" sz="4400" dirty="0"/>
                    </a:p>
                  </a:txBody>
                  <a:tcPr marL="38100" marR="38100" marT="38100" marB="381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400" dirty="0" smtClean="0"/>
                        <a:t>favore</a:t>
                      </a:r>
                      <a:endParaRPr lang="it-IT" sz="4400" dirty="0"/>
                    </a:p>
                  </a:txBody>
                  <a:tcPr marL="38100" marR="38100" marT="38100" marB="381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400" dirty="0" smtClean="0"/>
                        <a:t>favore</a:t>
                      </a:r>
                      <a:endParaRPr lang="it-IT" sz="4400" dirty="0"/>
                    </a:p>
                  </a:txBody>
                  <a:tcPr marL="38100" marR="38100" marT="38100" marB="381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400" dirty="0" smtClean="0"/>
                        <a:t>favore</a:t>
                      </a:r>
                      <a:endParaRPr lang="it-IT" sz="4400" dirty="0"/>
                    </a:p>
                  </a:txBody>
                  <a:tcPr marL="38100" marR="38100" marT="38100" marB="381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400" dirty="0" smtClean="0"/>
                        <a:t>favore</a:t>
                      </a:r>
                      <a:endParaRPr lang="it-IT" sz="4400" dirty="0"/>
                    </a:p>
                  </a:txBody>
                  <a:tcPr marL="38100" marR="38100" marT="38100" marB="381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400" dirty="0" smtClean="0"/>
                        <a:t>favore</a:t>
                      </a:r>
                      <a:endParaRPr lang="it-IT" sz="4400" dirty="0"/>
                    </a:p>
                  </a:txBody>
                  <a:tcPr marL="38100" marR="38100" marT="38100" marB="38100"/>
                </a:tc>
              </a:tr>
            </a:tbl>
          </a:graphicData>
        </a:graphic>
      </p:graphicFrame>
      <p:pic>
        <p:nvPicPr>
          <p:cNvPr id="11329" name="Segnaposto contenuto 6" descr="assemblea onu.jpg"/>
          <p:cNvPicPr>
            <a:picLocks noGrp="1" noChangeAspect="1"/>
          </p:cNvPicPr>
          <p:nvPr>
            <p:ph sz="quarter" idx="4"/>
          </p:nvPr>
        </p:nvPicPr>
        <p:blipFill>
          <a:blip r:embed="rId3"/>
          <a:srcRect/>
          <a:stretch>
            <a:fillRect/>
          </a:stretch>
        </p:blipFill>
        <p:spPr>
          <a:xfrm>
            <a:off x="6550025" y="2873375"/>
            <a:ext cx="2336800" cy="2730500"/>
          </a:xfrm>
        </p:spPr>
      </p:pic>
      <p:pic>
        <p:nvPicPr>
          <p:cNvPr id="9" name="Immagine 8" descr="vineta.jp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632200" y="4117975"/>
            <a:ext cx="1619250" cy="199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>
          <a:xfrm>
            <a:off x="4822825" y="6381750"/>
            <a:ext cx="3459163" cy="476250"/>
          </a:xfrm>
        </p:spPr>
        <p:txBody>
          <a:bodyPr/>
          <a:lstStyle/>
          <a:p>
            <a:pPr>
              <a:defRPr/>
            </a:pPr>
            <a:r>
              <a:rPr lang="en-US" dirty="0" smtClean="0">
                <a:solidFill>
                  <a:schemeClr val="accent4">
                    <a:lumMod val="10000"/>
                  </a:schemeClr>
                </a:solidFill>
              </a:rPr>
              <a:t>Dipartimento Solidarietà Internazionale</a:t>
            </a:r>
          </a:p>
          <a:p>
            <a:pPr>
              <a:defRPr/>
            </a:pPr>
            <a:endParaRPr lang="en-US" dirty="0"/>
          </a:p>
        </p:txBody>
      </p:sp>
      <p:pic>
        <p:nvPicPr>
          <p:cNvPr id="11332" name="Immagine 6" descr="prc_100.gif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8191500" y="5905500"/>
            <a:ext cx="952500" cy="952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.3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1"/>
</p:tagLst>
</file>

<file path=ppt/theme/theme1.xml><?xml version="1.0" encoding="utf-8"?>
<a:theme xmlns:a="http://schemas.openxmlformats.org/drawingml/2006/main" name="ind_1067_slide">
  <a:themeElements>
    <a:clrScheme name="ind_1067_slide 1">
      <a:dk1>
        <a:srgbClr val="000000"/>
      </a:dk1>
      <a:lt1>
        <a:srgbClr val="FFFFFF"/>
      </a:lt1>
      <a:dk2>
        <a:srgbClr val="3A5FCD"/>
      </a:dk2>
      <a:lt2>
        <a:srgbClr val="FFFFFF"/>
      </a:lt2>
      <a:accent1>
        <a:srgbClr val="8BA1E2"/>
      </a:accent1>
      <a:accent2>
        <a:srgbClr val="0543FF"/>
      </a:accent2>
      <a:accent3>
        <a:srgbClr val="AEB6E3"/>
      </a:accent3>
      <a:accent4>
        <a:srgbClr val="DADADA"/>
      </a:accent4>
      <a:accent5>
        <a:srgbClr val="C4CDEE"/>
      </a:accent5>
      <a:accent6>
        <a:srgbClr val="043CE7"/>
      </a:accent6>
      <a:hlink>
        <a:srgbClr val="E5EDFF"/>
      </a:hlink>
      <a:folHlink>
        <a:srgbClr val="DBDFF0"/>
      </a:folHlink>
    </a:clrScheme>
    <a:fontScheme name="ind_1067_slide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ind_1067_slide 1">
        <a:dk1>
          <a:srgbClr val="000000"/>
        </a:dk1>
        <a:lt1>
          <a:srgbClr val="FFFFFF"/>
        </a:lt1>
        <a:dk2>
          <a:srgbClr val="3A5FCD"/>
        </a:dk2>
        <a:lt2>
          <a:srgbClr val="FFFFFF"/>
        </a:lt2>
        <a:accent1>
          <a:srgbClr val="8BA1E2"/>
        </a:accent1>
        <a:accent2>
          <a:srgbClr val="0543FF"/>
        </a:accent2>
        <a:accent3>
          <a:srgbClr val="AEB6E3"/>
        </a:accent3>
        <a:accent4>
          <a:srgbClr val="DADADA"/>
        </a:accent4>
        <a:accent5>
          <a:srgbClr val="C4CDEE"/>
        </a:accent5>
        <a:accent6>
          <a:srgbClr val="043CE7"/>
        </a:accent6>
        <a:hlink>
          <a:srgbClr val="E5EDFF"/>
        </a:hlink>
        <a:folHlink>
          <a:srgbClr val="DBDFF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nd_1067_slide 2">
        <a:dk1>
          <a:srgbClr val="000000"/>
        </a:dk1>
        <a:lt1>
          <a:srgbClr val="FFFFFF"/>
        </a:lt1>
        <a:dk2>
          <a:srgbClr val="3A5FCD"/>
        </a:dk2>
        <a:lt2>
          <a:srgbClr val="FFFFFF"/>
        </a:lt2>
        <a:accent1>
          <a:srgbClr val="73BEEF"/>
        </a:accent1>
        <a:accent2>
          <a:srgbClr val="AF97F0"/>
        </a:accent2>
        <a:accent3>
          <a:srgbClr val="AEB6E3"/>
        </a:accent3>
        <a:accent4>
          <a:srgbClr val="DADADA"/>
        </a:accent4>
        <a:accent5>
          <a:srgbClr val="BCDBF6"/>
        </a:accent5>
        <a:accent6>
          <a:srgbClr val="9E88D9"/>
        </a:accent6>
        <a:hlink>
          <a:srgbClr val="D3DBF4"/>
        </a:hlink>
        <a:folHlink>
          <a:srgbClr val="DFD8F5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nd_1067_slide 3">
        <a:dk1>
          <a:srgbClr val="000000"/>
        </a:dk1>
        <a:lt1>
          <a:srgbClr val="FFFFFF"/>
        </a:lt1>
        <a:dk2>
          <a:srgbClr val="3A5FCD"/>
        </a:dk2>
        <a:lt2>
          <a:srgbClr val="FFFFFF"/>
        </a:lt2>
        <a:accent1>
          <a:srgbClr val="DC7C2B"/>
        </a:accent1>
        <a:accent2>
          <a:srgbClr val="DCA12B"/>
        </a:accent2>
        <a:accent3>
          <a:srgbClr val="AEB6E3"/>
        </a:accent3>
        <a:accent4>
          <a:srgbClr val="DADADA"/>
        </a:accent4>
        <a:accent5>
          <a:srgbClr val="EBBFAC"/>
        </a:accent5>
        <a:accent6>
          <a:srgbClr val="C79126"/>
        </a:accent6>
        <a:hlink>
          <a:srgbClr val="EEE398"/>
        </a:hlink>
        <a:folHlink>
          <a:srgbClr val="DFE6F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nd_1067_slide 4">
        <a:dk1>
          <a:srgbClr val="000000"/>
        </a:dk1>
        <a:lt1>
          <a:srgbClr val="FFFFFF"/>
        </a:lt1>
        <a:dk2>
          <a:srgbClr val="3A5FCD"/>
        </a:dk2>
        <a:lt2>
          <a:srgbClr val="FFFFFF"/>
        </a:lt2>
        <a:accent1>
          <a:srgbClr val="DCA12B"/>
        </a:accent1>
        <a:accent2>
          <a:srgbClr val="91B62D"/>
        </a:accent2>
        <a:accent3>
          <a:srgbClr val="AEB6E3"/>
        </a:accent3>
        <a:accent4>
          <a:srgbClr val="DADADA"/>
        </a:accent4>
        <a:accent5>
          <a:srgbClr val="EBCDAC"/>
        </a:accent5>
        <a:accent6>
          <a:srgbClr val="83A528"/>
        </a:accent6>
        <a:hlink>
          <a:srgbClr val="D3DBF4"/>
        </a:hlink>
        <a:folHlink>
          <a:srgbClr val="F6DDE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nd_1067_slide 5">
        <a:dk1>
          <a:srgbClr val="000000"/>
        </a:dk1>
        <a:lt1>
          <a:srgbClr val="FFFFFF"/>
        </a:lt1>
        <a:dk2>
          <a:srgbClr val="000000"/>
        </a:dk2>
        <a:lt2>
          <a:srgbClr val="B2B2B2"/>
        </a:lt2>
        <a:accent1>
          <a:srgbClr val="8BA1E2"/>
        </a:accent1>
        <a:accent2>
          <a:srgbClr val="0543FF"/>
        </a:accent2>
        <a:accent3>
          <a:srgbClr val="FFFFFF"/>
        </a:accent3>
        <a:accent4>
          <a:srgbClr val="000000"/>
        </a:accent4>
        <a:accent5>
          <a:srgbClr val="C4CDEE"/>
        </a:accent5>
        <a:accent6>
          <a:srgbClr val="043CE7"/>
        </a:accent6>
        <a:hlink>
          <a:srgbClr val="E5EDFF"/>
        </a:hlink>
        <a:folHlink>
          <a:srgbClr val="DBDFF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nd_1067_slide 6">
        <a:dk1>
          <a:srgbClr val="000000"/>
        </a:dk1>
        <a:lt1>
          <a:srgbClr val="FFFFFF"/>
        </a:lt1>
        <a:dk2>
          <a:srgbClr val="000000"/>
        </a:dk2>
        <a:lt2>
          <a:srgbClr val="B2B2B2"/>
        </a:lt2>
        <a:accent1>
          <a:srgbClr val="73BEEF"/>
        </a:accent1>
        <a:accent2>
          <a:srgbClr val="AF97F0"/>
        </a:accent2>
        <a:accent3>
          <a:srgbClr val="FFFFFF"/>
        </a:accent3>
        <a:accent4>
          <a:srgbClr val="000000"/>
        </a:accent4>
        <a:accent5>
          <a:srgbClr val="BCDBF6"/>
        </a:accent5>
        <a:accent6>
          <a:srgbClr val="9E88D9"/>
        </a:accent6>
        <a:hlink>
          <a:srgbClr val="D3DBF4"/>
        </a:hlink>
        <a:folHlink>
          <a:srgbClr val="DFD8F5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nd_1067_slide 7">
        <a:dk1>
          <a:srgbClr val="000000"/>
        </a:dk1>
        <a:lt1>
          <a:srgbClr val="FFFFFF"/>
        </a:lt1>
        <a:dk2>
          <a:srgbClr val="000000"/>
        </a:dk2>
        <a:lt2>
          <a:srgbClr val="B2B2B2"/>
        </a:lt2>
        <a:accent1>
          <a:srgbClr val="DC7C2B"/>
        </a:accent1>
        <a:accent2>
          <a:srgbClr val="DCA12B"/>
        </a:accent2>
        <a:accent3>
          <a:srgbClr val="FFFFFF"/>
        </a:accent3>
        <a:accent4>
          <a:srgbClr val="000000"/>
        </a:accent4>
        <a:accent5>
          <a:srgbClr val="EBBFAC"/>
        </a:accent5>
        <a:accent6>
          <a:srgbClr val="C79126"/>
        </a:accent6>
        <a:hlink>
          <a:srgbClr val="EEE398"/>
        </a:hlink>
        <a:folHlink>
          <a:srgbClr val="DFE6F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nd_1067_slide 8">
        <a:dk1>
          <a:srgbClr val="000000"/>
        </a:dk1>
        <a:lt1>
          <a:srgbClr val="FFFFFF"/>
        </a:lt1>
        <a:dk2>
          <a:srgbClr val="000000"/>
        </a:dk2>
        <a:lt2>
          <a:srgbClr val="B2B2B2"/>
        </a:lt2>
        <a:accent1>
          <a:srgbClr val="DCA12B"/>
        </a:accent1>
        <a:accent2>
          <a:srgbClr val="91B62D"/>
        </a:accent2>
        <a:accent3>
          <a:srgbClr val="FFFFFF"/>
        </a:accent3>
        <a:accent4>
          <a:srgbClr val="000000"/>
        </a:accent4>
        <a:accent5>
          <a:srgbClr val="EBCDAC"/>
        </a:accent5>
        <a:accent6>
          <a:srgbClr val="83A528"/>
        </a:accent6>
        <a:hlink>
          <a:srgbClr val="D3DBF4"/>
        </a:hlink>
        <a:folHlink>
          <a:srgbClr val="F6DDE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ema di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ind_1067_slide</Template>
  <TotalTime>704</TotalTime>
  <Words>490</Words>
  <Application>Microsoft Office PowerPoint</Application>
  <PresentationFormat>Presentazione su schermo (4:3)</PresentationFormat>
  <Paragraphs>112</Paragraphs>
  <Slides>10</Slides>
  <Notes>2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2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10</vt:i4>
      </vt:variant>
    </vt:vector>
  </HeadingPairs>
  <TitlesOfParts>
    <vt:vector size="13" baseType="lpstr">
      <vt:lpstr>Arial</vt:lpstr>
      <vt:lpstr>Arial Unicode MS</vt:lpstr>
      <vt:lpstr>ind_1067_slide</vt:lpstr>
      <vt:lpstr>Con Cuba, contro un uragano chiamato Blocco</vt:lpstr>
      <vt:lpstr>In questi anni Cuba è stata colpita</vt:lpstr>
      <vt:lpstr>Diapositiva 3</vt:lpstr>
      <vt:lpstr>Diapositiva 4</vt:lpstr>
      <vt:lpstr>A tutto questo bisogna aggiungere …</vt:lpstr>
      <vt:lpstr>L’uragano che ha colpito Cuba a fine agosto è stato il più devastante di tutti quelli che l’hanno colpita negli ultimi anni ….</vt:lpstr>
      <vt:lpstr>Diapositiva 7</vt:lpstr>
      <vt:lpstr>Diapositiva 8</vt:lpstr>
      <vt:lpstr>Dal 1992, le Nazioni Unite, hanno condannato per ben diciassette volte consecutive il Blocco</vt:lpstr>
      <vt:lpstr>Con Cuba, contro un uragano chiamato Blocco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Con Cuba, contro un uragano chiamato Blocco</dc:title>
  <dc:creator>francesco.maringio</dc:creator>
  <cp:lastModifiedBy>Ciskje</cp:lastModifiedBy>
  <cp:revision>64</cp:revision>
  <dcterms:created xsi:type="dcterms:W3CDTF">2008-10-22T14:39:35Z</dcterms:created>
  <dcterms:modified xsi:type="dcterms:W3CDTF">2008-11-18T13:03:18Z</dcterms:modified>
</cp:coreProperties>
</file>